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28330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65732" y="12"/>
            <a:ext cx="2826270" cy="755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9295" y="663257"/>
            <a:ext cx="7976870" cy="780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9295" y="1431709"/>
            <a:ext cx="7525384" cy="334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://www.&#1080;&#1085;&#1080;&#1089;&#1089;&#1084;&#1077;&#1076;.&#1088;&#1092;/" TargetMode="External"/><Relationship Id="rId8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jpg"/><Relationship Id="rId9" Type="http://schemas.openxmlformats.org/officeDocument/2006/relationships/image" Target="../media/image83.jpg"/><Relationship Id="rId10" Type="http://schemas.openxmlformats.org/officeDocument/2006/relationships/image" Target="../media/image84.jpg"/><Relationship Id="rId11" Type="http://schemas.openxmlformats.org/officeDocument/2006/relationships/image" Target="../media/image8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jpg"/><Relationship Id="rId9" Type="http://schemas.openxmlformats.org/officeDocument/2006/relationships/image" Target="../media/image93.jpg"/><Relationship Id="rId10" Type="http://schemas.openxmlformats.org/officeDocument/2006/relationships/image" Target="../media/image9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jpg"/><Relationship Id="rId6" Type="http://schemas.openxmlformats.org/officeDocument/2006/relationships/image" Target="../media/image99.jp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hyperlink" Target="mailto:mail@iniss.ru" TargetMode="External"/><Relationship Id="rId18" Type="http://schemas.openxmlformats.org/officeDocument/2006/relationships/hyperlink" Target="http://www.&#1080;&#1085;&#1080;&#1089;&#1089;&#1084;&#1077;&#1076;.&#1088;&#1092;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jpg"/><Relationship Id="rId14" Type="http://schemas.openxmlformats.org/officeDocument/2006/relationships/image" Target="../media/image3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jpg"/><Relationship Id="rId15" Type="http://schemas.openxmlformats.org/officeDocument/2006/relationships/image" Target="../media/image54.jpg"/><Relationship Id="rId16" Type="http://schemas.openxmlformats.org/officeDocument/2006/relationships/image" Target="../media/image5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5765" y="1068590"/>
            <a:ext cx="836294" cy="956944"/>
          </a:xfrm>
          <a:custGeom>
            <a:avLst/>
            <a:gdLst/>
            <a:ahLst/>
            <a:cxnLst/>
            <a:rect l="l" t="t" r="r" b="b"/>
            <a:pathLst>
              <a:path w="836294" h="956944">
                <a:moveTo>
                  <a:pt x="0" y="0"/>
                </a:moveTo>
                <a:lnTo>
                  <a:pt x="0" y="956652"/>
                </a:lnTo>
                <a:lnTo>
                  <a:pt x="827646" y="356984"/>
                </a:lnTo>
                <a:lnTo>
                  <a:pt x="836050" y="356984"/>
                </a:lnTo>
                <a:lnTo>
                  <a:pt x="836070" y="318604"/>
                </a:lnTo>
                <a:lnTo>
                  <a:pt x="375653" y="318604"/>
                </a:lnTo>
                <a:lnTo>
                  <a:pt x="375666" y="355"/>
                </a:lnTo>
                <a:lnTo>
                  <a:pt x="0" y="0"/>
                </a:lnTo>
                <a:close/>
              </a:path>
              <a:path w="836294" h="956944">
                <a:moveTo>
                  <a:pt x="836050" y="356984"/>
                </a:moveTo>
                <a:lnTo>
                  <a:pt x="827646" y="356984"/>
                </a:lnTo>
                <a:lnTo>
                  <a:pt x="131749" y="955179"/>
                </a:lnTo>
                <a:lnTo>
                  <a:pt x="822820" y="498995"/>
                </a:lnTo>
                <a:lnTo>
                  <a:pt x="835975" y="498995"/>
                </a:lnTo>
                <a:lnTo>
                  <a:pt x="836050" y="356984"/>
                </a:lnTo>
                <a:close/>
              </a:path>
              <a:path w="836294" h="956944">
                <a:moveTo>
                  <a:pt x="835975" y="498995"/>
                </a:moveTo>
                <a:lnTo>
                  <a:pt x="822820" y="498995"/>
                </a:lnTo>
                <a:lnTo>
                  <a:pt x="285737" y="955179"/>
                </a:lnTo>
                <a:lnTo>
                  <a:pt x="814209" y="644982"/>
                </a:lnTo>
                <a:lnTo>
                  <a:pt x="835899" y="644982"/>
                </a:lnTo>
                <a:lnTo>
                  <a:pt x="835975" y="498995"/>
                </a:lnTo>
                <a:close/>
              </a:path>
              <a:path w="836294" h="956944">
                <a:moveTo>
                  <a:pt x="835899" y="644982"/>
                </a:moveTo>
                <a:lnTo>
                  <a:pt x="814209" y="644982"/>
                </a:lnTo>
                <a:lnTo>
                  <a:pt x="433171" y="955179"/>
                </a:lnTo>
                <a:lnTo>
                  <a:pt x="828763" y="765302"/>
                </a:lnTo>
                <a:lnTo>
                  <a:pt x="835835" y="765302"/>
                </a:lnTo>
                <a:lnTo>
                  <a:pt x="835899" y="644982"/>
                </a:lnTo>
                <a:close/>
              </a:path>
              <a:path w="836294" h="956944">
                <a:moveTo>
                  <a:pt x="835835" y="765302"/>
                </a:moveTo>
                <a:lnTo>
                  <a:pt x="828763" y="765302"/>
                </a:lnTo>
                <a:lnTo>
                  <a:pt x="600278" y="955179"/>
                </a:lnTo>
                <a:lnTo>
                  <a:pt x="835736" y="955179"/>
                </a:lnTo>
                <a:lnTo>
                  <a:pt x="835835" y="765302"/>
                </a:lnTo>
                <a:close/>
              </a:path>
              <a:path w="836294" h="956944">
                <a:moveTo>
                  <a:pt x="836231" y="12128"/>
                </a:moveTo>
                <a:lnTo>
                  <a:pt x="375653" y="318604"/>
                </a:lnTo>
                <a:lnTo>
                  <a:pt x="836070" y="318604"/>
                </a:lnTo>
                <a:lnTo>
                  <a:pt x="836231" y="12128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60004" y="1051547"/>
            <a:ext cx="836294" cy="956944"/>
          </a:xfrm>
          <a:custGeom>
            <a:avLst/>
            <a:gdLst/>
            <a:ahLst/>
            <a:cxnLst/>
            <a:rect l="l" t="t" r="r" b="b"/>
            <a:pathLst>
              <a:path w="836294" h="956944">
                <a:moveTo>
                  <a:pt x="0" y="0"/>
                </a:moveTo>
                <a:lnTo>
                  <a:pt x="0" y="956652"/>
                </a:lnTo>
                <a:lnTo>
                  <a:pt x="836269" y="350748"/>
                </a:lnTo>
                <a:lnTo>
                  <a:pt x="836269" y="318592"/>
                </a:lnTo>
                <a:lnTo>
                  <a:pt x="375666" y="318592"/>
                </a:lnTo>
                <a:lnTo>
                  <a:pt x="375666" y="342"/>
                </a:lnTo>
                <a:lnTo>
                  <a:pt x="0" y="0"/>
                </a:lnTo>
                <a:close/>
              </a:path>
              <a:path w="836294" h="956944">
                <a:moveTo>
                  <a:pt x="836269" y="12128"/>
                </a:moveTo>
                <a:lnTo>
                  <a:pt x="375666" y="318592"/>
                </a:lnTo>
                <a:lnTo>
                  <a:pt x="836269" y="318592"/>
                </a:lnTo>
                <a:lnTo>
                  <a:pt x="836269" y="12128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2249" y="1401572"/>
            <a:ext cx="704215" cy="605155"/>
          </a:xfrm>
          <a:custGeom>
            <a:avLst/>
            <a:gdLst/>
            <a:ahLst/>
            <a:cxnLst/>
            <a:rect l="l" t="t" r="r" b="b"/>
            <a:pathLst>
              <a:path w="704214" h="605155">
                <a:moveTo>
                  <a:pt x="704011" y="0"/>
                </a:moveTo>
                <a:lnTo>
                  <a:pt x="0" y="605154"/>
                </a:lnTo>
                <a:lnTo>
                  <a:pt x="704011" y="140449"/>
                </a:lnTo>
                <a:lnTo>
                  <a:pt x="704011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46262" y="1539582"/>
            <a:ext cx="550545" cy="467359"/>
          </a:xfrm>
          <a:custGeom>
            <a:avLst/>
            <a:gdLst/>
            <a:ahLst/>
            <a:cxnLst/>
            <a:rect l="l" t="t" r="r" b="b"/>
            <a:pathLst>
              <a:path w="550544" h="467360">
                <a:moveTo>
                  <a:pt x="550011" y="0"/>
                </a:moveTo>
                <a:lnTo>
                  <a:pt x="0" y="467144"/>
                </a:lnTo>
                <a:lnTo>
                  <a:pt x="550011" y="144297"/>
                </a:lnTo>
                <a:lnTo>
                  <a:pt x="550011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93696" y="1678990"/>
            <a:ext cx="402590" cy="328295"/>
          </a:xfrm>
          <a:custGeom>
            <a:avLst/>
            <a:gdLst/>
            <a:ahLst/>
            <a:cxnLst/>
            <a:rect l="l" t="t" r="r" b="b"/>
            <a:pathLst>
              <a:path w="402589" h="328294">
                <a:moveTo>
                  <a:pt x="402577" y="0"/>
                </a:moveTo>
                <a:lnTo>
                  <a:pt x="0" y="327736"/>
                </a:lnTo>
                <a:lnTo>
                  <a:pt x="402577" y="134518"/>
                </a:lnTo>
                <a:lnTo>
                  <a:pt x="402577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0816" y="1811058"/>
            <a:ext cx="235585" cy="196215"/>
          </a:xfrm>
          <a:custGeom>
            <a:avLst/>
            <a:gdLst/>
            <a:ahLst/>
            <a:cxnLst/>
            <a:rect l="l" t="t" r="r" b="b"/>
            <a:pathLst>
              <a:path w="235585" h="196214">
                <a:moveTo>
                  <a:pt x="235445" y="0"/>
                </a:moveTo>
                <a:lnTo>
                  <a:pt x="0" y="195668"/>
                </a:lnTo>
                <a:lnTo>
                  <a:pt x="235445" y="195668"/>
                </a:lnTo>
                <a:lnTo>
                  <a:pt x="23544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3077" y="1005001"/>
            <a:ext cx="342900" cy="1019810"/>
          </a:xfrm>
          <a:custGeom>
            <a:avLst/>
            <a:gdLst/>
            <a:ahLst/>
            <a:cxnLst/>
            <a:rect l="l" t="t" r="r" b="b"/>
            <a:pathLst>
              <a:path w="342900" h="1019810">
                <a:moveTo>
                  <a:pt x="122770" y="48552"/>
                </a:moveTo>
                <a:lnTo>
                  <a:pt x="0" y="48552"/>
                </a:lnTo>
                <a:lnTo>
                  <a:pt x="0" y="1019467"/>
                </a:lnTo>
                <a:lnTo>
                  <a:pt x="122770" y="1019467"/>
                </a:lnTo>
                <a:lnTo>
                  <a:pt x="122770" y="575602"/>
                </a:lnTo>
                <a:lnTo>
                  <a:pt x="219570" y="417499"/>
                </a:lnTo>
                <a:lnTo>
                  <a:pt x="342341" y="417499"/>
                </a:lnTo>
                <a:lnTo>
                  <a:pt x="342341" y="349529"/>
                </a:lnTo>
                <a:lnTo>
                  <a:pt x="122770" y="349529"/>
                </a:lnTo>
                <a:lnTo>
                  <a:pt x="122770" y="48552"/>
                </a:lnTo>
                <a:close/>
              </a:path>
              <a:path w="342900" h="1019810">
                <a:moveTo>
                  <a:pt x="342341" y="417499"/>
                </a:moveTo>
                <a:lnTo>
                  <a:pt x="219570" y="417499"/>
                </a:lnTo>
                <a:lnTo>
                  <a:pt x="219570" y="1019467"/>
                </a:lnTo>
                <a:lnTo>
                  <a:pt x="342341" y="1019467"/>
                </a:lnTo>
                <a:lnTo>
                  <a:pt x="342341" y="417499"/>
                </a:lnTo>
                <a:close/>
              </a:path>
              <a:path w="342900" h="1019810">
                <a:moveTo>
                  <a:pt x="342341" y="0"/>
                </a:moveTo>
                <a:lnTo>
                  <a:pt x="122770" y="349529"/>
                </a:lnTo>
                <a:lnTo>
                  <a:pt x="342341" y="349529"/>
                </a:lnTo>
                <a:lnTo>
                  <a:pt x="342341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80575" y="1053553"/>
            <a:ext cx="466725" cy="970915"/>
          </a:xfrm>
          <a:custGeom>
            <a:avLst/>
            <a:gdLst/>
            <a:ahLst/>
            <a:cxnLst/>
            <a:rect l="l" t="t" r="r" b="b"/>
            <a:pathLst>
              <a:path w="466725" h="970914">
                <a:moveTo>
                  <a:pt x="247903" y="776732"/>
                </a:moveTo>
                <a:lnTo>
                  <a:pt x="125145" y="776732"/>
                </a:lnTo>
                <a:lnTo>
                  <a:pt x="125145" y="970915"/>
                </a:lnTo>
                <a:lnTo>
                  <a:pt x="247903" y="970915"/>
                </a:lnTo>
                <a:lnTo>
                  <a:pt x="247903" y="776732"/>
                </a:lnTo>
                <a:close/>
              </a:path>
              <a:path w="466725" h="970914">
                <a:moveTo>
                  <a:pt x="466280" y="0"/>
                </a:moveTo>
                <a:lnTo>
                  <a:pt x="343522" y="0"/>
                </a:lnTo>
                <a:lnTo>
                  <a:pt x="343522" y="638035"/>
                </a:lnTo>
                <a:lnTo>
                  <a:pt x="0" y="638035"/>
                </a:lnTo>
                <a:lnTo>
                  <a:pt x="64935" y="776732"/>
                </a:lnTo>
                <a:lnTo>
                  <a:pt x="343522" y="776732"/>
                </a:lnTo>
                <a:lnTo>
                  <a:pt x="343522" y="970915"/>
                </a:lnTo>
                <a:lnTo>
                  <a:pt x="466280" y="970915"/>
                </a:lnTo>
                <a:lnTo>
                  <a:pt x="466280" y="0"/>
                </a:lnTo>
                <a:close/>
              </a:path>
              <a:path w="466725" h="970914">
                <a:moveTo>
                  <a:pt x="247903" y="0"/>
                </a:moveTo>
                <a:lnTo>
                  <a:pt x="125145" y="0"/>
                </a:lnTo>
                <a:lnTo>
                  <a:pt x="125145" y="638035"/>
                </a:lnTo>
                <a:lnTo>
                  <a:pt x="247903" y="638035"/>
                </a:lnTo>
                <a:lnTo>
                  <a:pt x="247903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53103" y="1005001"/>
            <a:ext cx="342900" cy="1019810"/>
          </a:xfrm>
          <a:custGeom>
            <a:avLst/>
            <a:gdLst/>
            <a:ahLst/>
            <a:cxnLst/>
            <a:rect l="l" t="t" r="r" b="b"/>
            <a:pathLst>
              <a:path w="342900" h="1019810">
                <a:moveTo>
                  <a:pt x="122758" y="48552"/>
                </a:moveTo>
                <a:lnTo>
                  <a:pt x="0" y="48552"/>
                </a:lnTo>
                <a:lnTo>
                  <a:pt x="0" y="1019467"/>
                </a:lnTo>
                <a:lnTo>
                  <a:pt x="122758" y="1019467"/>
                </a:lnTo>
                <a:lnTo>
                  <a:pt x="122758" y="575614"/>
                </a:lnTo>
                <a:lnTo>
                  <a:pt x="219570" y="417499"/>
                </a:lnTo>
                <a:lnTo>
                  <a:pt x="342328" y="417499"/>
                </a:lnTo>
                <a:lnTo>
                  <a:pt x="342328" y="349529"/>
                </a:lnTo>
                <a:lnTo>
                  <a:pt x="122758" y="349529"/>
                </a:lnTo>
                <a:lnTo>
                  <a:pt x="122758" y="48552"/>
                </a:lnTo>
                <a:close/>
              </a:path>
              <a:path w="342900" h="1019810">
                <a:moveTo>
                  <a:pt x="342328" y="417499"/>
                </a:moveTo>
                <a:lnTo>
                  <a:pt x="219570" y="417499"/>
                </a:lnTo>
                <a:lnTo>
                  <a:pt x="219570" y="1019467"/>
                </a:lnTo>
                <a:lnTo>
                  <a:pt x="342328" y="1019467"/>
                </a:lnTo>
                <a:lnTo>
                  <a:pt x="342328" y="417499"/>
                </a:lnTo>
                <a:close/>
              </a:path>
              <a:path w="342900" h="1019810">
                <a:moveTo>
                  <a:pt x="342328" y="0"/>
                </a:moveTo>
                <a:lnTo>
                  <a:pt x="122758" y="349529"/>
                </a:lnTo>
                <a:lnTo>
                  <a:pt x="342328" y="349529"/>
                </a:lnTo>
                <a:lnTo>
                  <a:pt x="342328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53725" y="1053553"/>
            <a:ext cx="343535" cy="970915"/>
          </a:xfrm>
          <a:custGeom>
            <a:avLst/>
            <a:gdLst/>
            <a:ahLst/>
            <a:cxnLst/>
            <a:rect l="l" t="t" r="r" b="b"/>
            <a:pathLst>
              <a:path w="343535" h="970914">
                <a:moveTo>
                  <a:pt x="343509" y="0"/>
                </a:moveTo>
                <a:lnTo>
                  <a:pt x="166433" y="0"/>
                </a:lnTo>
                <a:lnTo>
                  <a:pt x="132804" y="44747"/>
                </a:lnTo>
                <a:lnTo>
                  <a:pt x="103345" y="91351"/>
                </a:lnTo>
                <a:lnTo>
                  <a:pt x="77910" y="139419"/>
                </a:lnTo>
                <a:lnTo>
                  <a:pt x="56348" y="188562"/>
                </a:lnTo>
                <a:lnTo>
                  <a:pt x="38511" y="238386"/>
                </a:lnTo>
                <a:lnTo>
                  <a:pt x="24250" y="288503"/>
                </a:lnTo>
                <a:lnTo>
                  <a:pt x="13418" y="338519"/>
                </a:lnTo>
                <a:lnTo>
                  <a:pt x="5864" y="388045"/>
                </a:lnTo>
                <a:lnTo>
                  <a:pt x="1441" y="436689"/>
                </a:lnTo>
                <a:lnTo>
                  <a:pt x="0" y="484060"/>
                </a:lnTo>
                <a:lnTo>
                  <a:pt x="286" y="505029"/>
                </a:lnTo>
                <a:lnTo>
                  <a:pt x="4574" y="567996"/>
                </a:lnTo>
                <a:lnTo>
                  <a:pt x="9905" y="608229"/>
                </a:lnTo>
                <a:lnTo>
                  <a:pt x="18248" y="653121"/>
                </a:lnTo>
                <a:lnTo>
                  <a:pt x="30267" y="701789"/>
                </a:lnTo>
                <a:lnTo>
                  <a:pt x="46629" y="753352"/>
                </a:lnTo>
                <a:lnTo>
                  <a:pt x="67997" y="806927"/>
                </a:lnTo>
                <a:lnTo>
                  <a:pt x="95038" y="861634"/>
                </a:lnTo>
                <a:lnTo>
                  <a:pt x="128415" y="916590"/>
                </a:lnTo>
                <a:lnTo>
                  <a:pt x="168795" y="970915"/>
                </a:lnTo>
                <a:lnTo>
                  <a:pt x="343509" y="970915"/>
                </a:lnTo>
                <a:lnTo>
                  <a:pt x="313893" y="942224"/>
                </a:lnTo>
                <a:lnTo>
                  <a:pt x="284623" y="910595"/>
                </a:lnTo>
                <a:lnTo>
                  <a:pt x="256218" y="875977"/>
                </a:lnTo>
                <a:lnTo>
                  <a:pt x="229201" y="838320"/>
                </a:lnTo>
                <a:lnTo>
                  <a:pt x="204095" y="797576"/>
                </a:lnTo>
                <a:lnTo>
                  <a:pt x="181419" y="753693"/>
                </a:lnTo>
                <a:lnTo>
                  <a:pt x="161697" y="706622"/>
                </a:lnTo>
                <a:lnTo>
                  <a:pt x="145449" y="656313"/>
                </a:lnTo>
                <a:lnTo>
                  <a:pt x="133198" y="602715"/>
                </a:lnTo>
                <a:lnTo>
                  <a:pt x="125464" y="545780"/>
                </a:lnTo>
                <a:lnTo>
                  <a:pt x="122770" y="485457"/>
                </a:lnTo>
                <a:lnTo>
                  <a:pt x="125357" y="425849"/>
                </a:lnTo>
                <a:lnTo>
                  <a:pt x="132813" y="369542"/>
                </a:lnTo>
                <a:lnTo>
                  <a:pt x="144680" y="316468"/>
                </a:lnTo>
                <a:lnTo>
                  <a:pt x="160501" y="266558"/>
                </a:lnTo>
                <a:lnTo>
                  <a:pt x="179818" y="219743"/>
                </a:lnTo>
                <a:lnTo>
                  <a:pt x="202173" y="175955"/>
                </a:lnTo>
                <a:lnTo>
                  <a:pt x="227109" y="135124"/>
                </a:lnTo>
                <a:lnTo>
                  <a:pt x="254168" y="97182"/>
                </a:lnTo>
                <a:lnTo>
                  <a:pt x="282893" y="62059"/>
                </a:lnTo>
                <a:lnTo>
                  <a:pt x="312826" y="29688"/>
                </a:lnTo>
                <a:lnTo>
                  <a:pt x="343509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84738" y="1053553"/>
            <a:ext cx="343535" cy="970915"/>
          </a:xfrm>
          <a:custGeom>
            <a:avLst/>
            <a:gdLst/>
            <a:ahLst/>
            <a:cxnLst/>
            <a:rect l="l" t="t" r="r" b="b"/>
            <a:pathLst>
              <a:path w="343535" h="970914">
                <a:moveTo>
                  <a:pt x="343509" y="0"/>
                </a:moveTo>
                <a:lnTo>
                  <a:pt x="166433" y="0"/>
                </a:lnTo>
                <a:lnTo>
                  <a:pt x="132804" y="44751"/>
                </a:lnTo>
                <a:lnTo>
                  <a:pt x="103345" y="91357"/>
                </a:lnTo>
                <a:lnTo>
                  <a:pt x="77910" y="139428"/>
                </a:lnTo>
                <a:lnTo>
                  <a:pt x="56348" y="188572"/>
                </a:lnTo>
                <a:lnTo>
                  <a:pt x="38511" y="238398"/>
                </a:lnTo>
                <a:lnTo>
                  <a:pt x="24250" y="288515"/>
                </a:lnTo>
                <a:lnTo>
                  <a:pt x="13418" y="338532"/>
                </a:lnTo>
                <a:lnTo>
                  <a:pt x="5864" y="388058"/>
                </a:lnTo>
                <a:lnTo>
                  <a:pt x="1441" y="436702"/>
                </a:lnTo>
                <a:lnTo>
                  <a:pt x="0" y="484073"/>
                </a:lnTo>
                <a:lnTo>
                  <a:pt x="285" y="505039"/>
                </a:lnTo>
                <a:lnTo>
                  <a:pt x="4570" y="568001"/>
                </a:lnTo>
                <a:lnTo>
                  <a:pt x="9899" y="608233"/>
                </a:lnTo>
                <a:lnTo>
                  <a:pt x="18240" y="653123"/>
                </a:lnTo>
                <a:lnTo>
                  <a:pt x="30259" y="701790"/>
                </a:lnTo>
                <a:lnTo>
                  <a:pt x="46621" y="753352"/>
                </a:lnTo>
                <a:lnTo>
                  <a:pt x="67991" y="806928"/>
                </a:lnTo>
                <a:lnTo>
                  <a:pt x="95036" y="861634"/>
                </a:lnTo>
                <a:lnTo>
                  <a:pt x="128419" y="916590"/>
                </a:lnTo>
                <a:lnTo>
                  <a:pt x="168808" y="970915"/>
                </a:lnTo>
                <a:lnTo>
                  <a:pt x="343509" y="970915"/>
                </a:lnTo>
                <a:lnTo>
                  <a:pt x="313888" y="942227"/>
                </a:lnTo>
                <a:lnTo>
                  <a:pt x="284613" y="910600"/>
                </a:lnTo>
                <a:lnTo>
                  <a:pt x="256207" y="875984"/>
                </a:lnTo>
                <a:lnTo>
                  <a:pt x="229190" y="838329"/>
                </a:lnTo>
                <a:lnTo>
                  <a:pt x="204084" y="797585"/>
                </a:lnTo>
                <a:lnTo>
                  <a:pt x="181411" y="753702"/>
                </a:lnTo>
                <a:lnTo>
                  <a:pt x="161690" y="706631"/>
                </a:lnTo>
                <a:lnTo>
                  <a:pt x="145445" y="656320"/>
                </a:lnTo>
                <a:lnTo>
                  <a:pt x="133195" y="602721"/>
                </a:lnTo>
                <a:lnTo>
                  <a:pt x="125464" y="545783"/>
                </a:lnTo>
                <a:lnTo>
                  <a:pt x="122770" y="485457"/>
                </a:lnTo>
                <a:lnTo>
                  <a:pt x="125357" y="425849"/>
                </a:lnTo>
                <a:lnTo>
                  <a:pt x="132813" y="369542"/>
                </a:lnTo>
                <a:lnTo>
                  <a:pt x="144680" y="316468"/>
                </a:lnTo>
                <a:lnTo>
                  <a:pt x="160501" y="266558"/>
                </a:lnTo>
                <a:lnTo>
                  <a:pt x="179818" y="219743"/>
                </a:lnTo>
                <a:lnTo>
                  <a:pt x="202173" y="175955"/>
                </a:lnTo>
                <a:lnTo>
                  <a:pt x="227109" y="135124"/>
                </a:lnTo>
                <a:lnTo>
                  <a:pt x="254168" y="97182"/>
                </a:lnTo>
                <a:lnTo>
                  <a:pt x="282893" y="62059"/>
                </a:lnTo>
                <a:lnTo>
                  <a:pt x="312826" y="29688"/>
                </a:lnTo>
                <a:lnTo>
                  <a:pt x="343509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95596" y="1117574"/>
            <a:ext cx="212725" cy="207010"/>
          </a:xfrm>
          <a:custGeom>
            <a:avLst/>
            <a:gdLst/>
            <a:ahLst/>
            <a:cxnLst/>
            <a:rect l="l" t="t" r="r" b="b"/>
            <a:pathLst>
              <a:path w="212725" h="207009">
                <a:moveTo>
                  <a:pt x="212597" y="0"/>
                </a:moveTo>
                <a:lnTo>
                  <a:pt x="144589" y="0"/>
                </a:lnTo>
                <a:lnTo>
                  <a:pt x="144589" y="23596"/>
                </a:lnTo>
                <a:lnTo>
                  <a:pt x="0" y="23596"/>
                </a:lnTo>
                <a:lnTo>
                  <a:pt x="0" y="158076"/>
                </a:lnTo>
                <a:lnTo>
                  <a:pt x="56235" y="158076"/>
                </a:lnTo>
                <a:lnTo>
                  <a:pt x="79352" y="159051"/>
                </a:lnTo>
                <a:lnTo>
                  <a:pt x="101155" y="162764"/>
                </a:lnTo>
                <a:lnTo>
                  <a:pt x="122586" y="170405"/>
                </a:lnTo>
                <a:lnTo>
                  <a:pt x="144589" y="183159"/>
                </a:lnTo>
                <a:lnTo>
                  <a:pt x="144589" y="206743"/>
                </a:lnTo>
                <a:lnTo>
                  <a:pt x="212597" y="206743"/>
                </a:lnTo>
                <a:lnTo>
                  <a:pt x="212597" y="165455"/>
                </a:lnTo>
                <a:lnTo>
                  <a:pt x="175717" y="165455"/>
                </a:lnTo>
                <a:lnTo>
                  <a:pt x="175717" y="41287"/>
                </a:lnTo>
                <a:lnTo>
                  <a:pt x="212597" y="41287"/>
                </a:lnTo>
                <a:lnTo>
                  <a:pt x="212597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26736" y="1183043"/>
            <a:ext cx="113664" cy="74295"/>
          </a:xfrm>
          <a:custGeom>
            <a:avLst/>
            <a:gdLst/>
            <a:ahLst/>
            <a:cxnLst/>
            <a:rect l="l" t="t" r="r" b="b"/>
            <a:pathLst>
              <a:path w="113664" h="74294">
                <a:moveTo>
                  <a:pt x="113461" y="0"/>
                </a:moveTo>
                <a:lnTo>
                  <a:pt x="0" y="0"/>
                </a:lnTo>
                <a:lnTo>
                  <a:pt x="0" y="52793"/>
                </a:lnTo>
                <a:lnTo>
                  <a:pt x="25107" y="52793"/>
                </a:lnTo>
                <a:lnTo>
                  <a:pt x="49527" y="53457"/>
                </a:lnTo>
                <a:lnTo>
                  <a:pt x="71623" y="56334"/>
                </a:lnTo>
                <a:lnTo>
                  <a:pt x="92550" y="62748"/>
                </a:lnTo>
                <a:lnTo>
                  <a:pt x="113461" y="74028"/>
                </a:lnTo>
                <a:lnTo>
                  <a:pt x="113461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63312" y="1053553"/>
            <a:ext cx="248920" cy="972185"/>
          </a:xfrm>
          <a:custGeom>
            <a:avLst/>
            <a:gdLst/>
            <a:ahLst/>
            <a:cxnLst/>
            <a:rect l="l" t="t" r="r" b="b"/>
            <a:pathLst>
              <a:path w="248920" h="972185">
                <a:moveTo>
                  <a:pt x="0" y="0"/>
                </a:moveTo>
                <a:lnTo>
                  <a:pt x="248640" y="0"/>
                </a:lnTo>
                <a:lnTo>
                  <a:pt x="248691" y="971689"/>
                </a:lnTo>
                <a:lnTo>
                  <a:pt x="50" y="971677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95608" y="1729358"/>
            <a:ext cx="175895" cy="243840"/>
          </a:xfrm>
          <a:custGeom>
            <a:avLst/>
            <a:gdLst/>
            <a:ahLst/>
            <a:cxnLst/>
            <a:rect l="l" t="t" r="r" b="b"/>
            <a:pathLst>
              <a:path w="175895" h="243839">
                <a:moveTo>
                  <a:pt x="175717" y="0"/>
                </a:moveTo>
                <a:lnTo>
                  <a:pt x="0" y="0"/>
                </a:lnTo>
                <a:lnTo>
                  <a:pt x="0" y="70802"/>
                </a:lnTo>
                <a:lnTo>
                  <a:pt x="102146" y="112090"/>
                </a:lnTo>
                <a:lnTo>
                  <a:pt x="133299" y="121221"/>
                </a:lnTo>
                <a:lnTo>
                  <a:pt x="133299" y="122123"/>
                </a:lnTo>
                <a:lnTo>
                  <a:pt x="102171" y="131254"/>
                </a:lnTo>
                <a:lnTo>
                  <a:pt x="0" y="172542"/>
                </a:lnTo>
                <a:lnTo>
                  <a:pt x="0" y="243332"/>
                </a:lnTo>
                <a:lnTo>
                  <a:pt x="175717" y="243332"/>
                </a:lnTo>
                <a:lnTo>
                  <a:pt x="175717" y="202044"/>
                </a:lnTo>
                <a:lnTo>
                  <a:pt x="25107" y="202044"/>
                </a:lnTo>
                <a:lnTo>
                  <a:pt x="25107" y="201155"/>
                </a:lnTo>
                <a:lnTo>
                  <a:pt x="50203" y="191719"/>
                </a:lnTo>
                <a:lnTo>
                  <a:pt x="175717" y="141579"/>
                </a:lnTo>
                <a:lnTo>
                  <a:pt x="175717" y="101777"/>
                </a:lnTo>
                <a:lnTo>
                  <a:pt x="50203" y="51625"/>
                </a:lnTo>
                <a:lnTo>
                  <a:pt x="25107" y="42202"/>
                </a:lnTo>
                <a:lnTo>
                  <a:pt x="25107" y="41300"/>
                </a:lnTo>
                <a:lnTo>
                  <a:pt x="175717" y="41300"/>
                </a:lnTo>
                <a:lnTo>
                  <a:pt x="175717" y="0"/>
                </a:lnTo>
                <a:close/>
              </a:path>
              <a:path w="175895" h="243839">
                <a:moveTo>
                  <a:pt x="175717" y="201447"/>
                </a:moveTo>
                <a:lnTo>
                  <a:pt x="52209" y="201447"/>
                </a:lnTo>
                <a:lnTo>
                  <a:pt x="25107" y="202044"/>
                </a:lnTo>
                <a:lnTo>
                  <a:pt x="175717" y="202044"/>
                </a:lnTo>
                <a:lnTo>
                  <a:pt x="175717" y="201447"/>
                </a:lnTo>
                <a:close/>
              </a:path>
              <a:path w="175895" h="243839">
                <a:moveTo>
                  <a:pt x="175717" y="41300"/>
                </a:moveTo>
                <a:lnTo>
                  <a:pt x="25107" y="41300"/>
                </a:lnTo>
                <a:lnTo>
                  <a:pt x="52209" y="41897"/>
                </a:lnTo>
                <a:lnTo>
                  <a:pt x="175717" y="41897"/>
                </a:lnTo>
                <a:lnTo>
                  <a:pt x="175717" y="4130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95608" y="155244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 h="0">
                <a:moveTo>
                  <a:pt x="0" y="0"/>
                </a:moveTo>
                <a:lnTo>
                  <a:pt x="175717" y="0"/>
                </a:lnTo>
              </a:path>
            </a:pathLst>
          </a:custGeom>
          <a:ln w="41910">
            <a:solidFill>
              <a:srgbClr val="ABE1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11172" y="1450213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0"/>
                </a:moveTo>
                <a:lnTo>
                  <a:pt x="0" y="81279"/>
                </a:lnTo>
              </a:path>
            </a:pathLst>
          </a:custGeom>
          <a:ln w="31127">
            <a:solidFill>
              <a:srgbClr val="ABE1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80825" y="1457502"/>
            <a:ext cx="0" cy="74295"/>
          </a:xfrm>
          <a:custGeom>
            <a:avLst/>
            <a:gdLst/>
            <a:ahLst/>
            <a:cxnLst/>
            <a:rect l="l" t="t" r="r" b="b"/>
            <a:pathLst>
              <a:path w="0" h="74294">
                <a:moveTo>
                  <a:pt x="0" y="0"/>
                </a:moveTo>
                <a:lnTo>
                  <a:pt x="0" y="74028"/>
                </a:lnTo>
              </a:path>
            </a:pathLst>
          </a:custGeom>
          <a:ln w="28854">
            <a:solidFill>
              <a:srgbClr val="ABE1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55761" y="1450124"/>
            <a:ext cx="0" cy="81915"/>
          </a:xfrm>
          <a:custGeom>
            <a:avLst/>
            <a:gdLst/>
            <a:ahLst/>
            <a:cxnLst/>
            <a:rect l="l" t="t" r="r" b="b"/>
            <a:pathLst>
              <a:path w="0" h="81915">
                <a:moveTo>
                  <a:pt x="0" y="0"/>
                </a:moveTo>
                <a:lnTo>
                  <a:pt x="0" y="81406"/>
                </a:lnTo>
              </a:path>
            </a:pathLst>
          </a:custGeom>
          <a:ln w="31127">
            <a:solidFill>
              <a:srgbClr val="ABE1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95596" y="1107909"/>
            <a:ext cx="212725" cy="207010"/>
          </a:xfrm>
          <a:custGeom>
            <a:avLst/>
            <a:gdLst/>
            <a:ahLst/>
            <a:cxnLst/>
            <a:rect l="l" t="t" r="r" b="b"/>
            <a:pathLst>
              <a:path w="212725" h="207009">
                <a:moveTo>
                  <a:pt x="212597" y="0"/>
                </a:moveTo>
                <a:lnTo>
                  <a:pt x="144589" y="0"/>
                </a:lnTo>
                <a:lnTo>
                  <a:pt x="144589" y="23596"/>
                </a:lnTo>
                <a:lnTo>
                  <a:pt x="0" y="23596"/>
                </a:lnTo>
                <a:lnTo>
                  <a:pt x="0" y="158089"/>
                </a:lnTo>
                <a:lnTo>
                  <a:pt x="56235" y="158089"/>
                </a:lnTo>
                <a:lnTo>
                  <a:pt x="79352" y="159061"/>
                </a:lnTo>
                <a:lnTo>
                  <a:pt x="101155" y="162771"/>
                </a:lnTo>
                <a:lnTo>
                  <a:pt x="122586" y="170407"/>
                </a:lnTo>
                <a:lnTo>
                  <a:pt x="144589" y="183159"/>
                </a:lnTo>
                <a:lnTo>
                  <a:pt x="144589" y="206743"/>
                </a:lnTo>
                <a:lnTo>
                  <a:pt x="212597" y="206743"/>
                </a:lnTo>
                <a:lnTo>
                  <a:pt x="212597" y="165455"/>
                </a:lnTo>
                <a:lnTo>
                  <a:pt x="175717" y="165455"/>
                </a:lnTo>
                <a:lnTo>
                  <a:pt x="175717" y="41287"/>
                </a:lnTo>
                <a:lnTo>
                  <a:pt x="212597" y="41287"/>
                </a:lnTo>
                <a:lnTo>
                  <a:pt x="212597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26736" y="1183043"/>
            <a:ext cx="113664" cy="74295"/>
          </a:xfrm>
          <a:custGeom>
            <a:avLst/>
            <a:gdLst/>
            <a:ahLst/>
            <a:cxnLst/>
            <a:rect l="l" t="t" r="r" b="b"/>
            <a:pathLst>
              <a:path w="113664" h="74294">
                <a:moveTo>
                  <a:pt x="113461" y="0"/>
                </a:moveTo>
                <a:lnTo>
                  <a:pt x="0" y="0"/>
                </a:lnTo>
                <a:lnTo>
                  <a:pt x="0" y="52793"/>
                </a:lnTo>
                <a:lnTo>
                  <a:pt x="25107" y="52793"/>
                </a:lnTo>
                <a:lnTo>
                  <a:pt x="49527" y="53457"/>
                </a:lnTo>
                <a:lnTo>
                  <a:pt x="71623" y="56334"/>
                </a:lnTo>
                <a:lnTo>
                  <a:pt x="92550" y="62748"/>
                </a:lnTo>
                <a:lnTo>
                  <a:pt x="113461" y="74028"/>
                </a:lnTo>
                <a:lnTo>
                  <a:pt x="113461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6355" y="1308582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4" h="407035">
                <a:moveTo>
                  <a:pt x="203352" y="406717"/>
                </a:moveTo>
                <a:lnTo>
                  <a:pt x="249978" y="401346"/>
                </a:lnTo>
                <a:lnTo>
                  <a:pt x="292780" y="386048"/>
                </a:lnTo>
                <a:lnTo>
                  <a:pt x="330537" y="362042"/>
                </a:lnTo>
                <a:lnTo>
                  <a:pt x="362029" y="330550"/>
                </a:lnTo>
                <a:lnTo>
                  <a:pt x="386035" y="292793"/>
                </a:lnTo>
                <a:lnTo>
                  <a:pt x="401333" y="249991"/>
                </a:lnTo>
                <a:lnTo>
                  <a:pt x="406704" y="203365"/>
                </a:lnTo>
                <a:lnTo>
                  <a:pt x="401333" y="156734"/>
                </a:lnTo>
                <a:lnTo>
                  <a:pt x="386035" y="113928"/>
                </a:lnTo>
                <a:lnTo>
                  <a:pt x="362029" y="76169"/>
                </a:lnTo>
                <a:lnTo>
                  <a:pt x="330537" y="44675"/>
                </a:lnTo>
                <a:lnTo>
                  <a:pt x="292780" y="20669"/>
                </a:lnTo>
                <a:lnTo>
                  <a:pt x="249978" y="5370"/>
                </a:lnTo>
                <a:lnTo>
                  <a:pt x="203352" y="0"/>
                </a:lnTo>
                <a:lnTo>
                  <a:pt x="156726" y="5370"/>
                </a:lnTo>
                <a:lnTo>
                  <a:pt x="113924" y="20669"/>
                </a:lnTo>
                <a:lnTo>
                  <a:pt x="76166" y="44675"/>
                </a:lnTo>
                <a:lnTo>
                  <a:pt x="44674" y="76169"/>
                </a:lnTo>
                <a:lnTo>
                  <a:pt x="20669" y="113928"/>
                </a:lnTo>
                <a:lnTo>
                  <a:pt x="5370" y="156734"/>
                </a:lnTo>
                <a:lnTo>
                  <a:pt x="0" y="203365"/>
                </a:lnTo>
                <a:lnTo>
                  <a:pt x="5370" y="249991"/>
                </a:lnTo>
                <a:lnTo>
                  <a:pt x="20669" y="292793"/>
                </a:lnTo>
                <a:lnTo>
                  <a:pt x="44674" y="330550"/>
                </a:lnTo>
                <a:lnTo>
                  <a:pt x="76166" y="362042"/>
                </a:lnTo>
                <a:lnTo>
                  <a:pt x="113924" y="386048"/>
                </a:lnTo>
                <a:lnTo>
                  <a:pt x="156726" y="401346"/>
                </a:lnTo>
                <a:lnTo>
                  <a:pt x="203352" y="40671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5318" y="1397558"/>
            <a:ext cx="229235" cy="229235"/>
          </a:xfrm>
          <a:custGeom>
            <a:avLst/>
            <a:gdLst/>
            <a:ahLst/>
            <a:cxnLst/>
            <a:rect l="l" t="t" r="r" b="b"/>
            <a:pathLst>
              <a:path w="229234" h="229235">
                <a:moveTo>
                  <a:pt x="114388" y="0"/>
                </a:moveTo>
                <a:lnTo>
                  <a:pt x="69865" y="8990"/>
                </a:lnTo>
                <a:lnTo>
                  <a:pt x="33505" y="33505"/>
                </a:lnTo>
                <a:lnTo>
                  <a:pt x="8990" y="69865"/>
                </a:lnTo>
                <a:lnTo>
                  <a:pt x="0" y="114388"/>
                </a:lnTo>
                <a:lnTo>
                  <a:pt x="8990" y="158911"/>
                </a:lnTo>
                <a:lnTo>
                  <a:pt x="33505" y="195272"/>
                </a:lnTo>
                <a:lnTo>
                  <a:pt x="69865" y="219787"/>
                </a:lnTo>
                <a:lnTo>
                  <a:pt x="114388" y="228777"/>
                </a:lnTo>
                <a:lnTo>
                  <a:pt x="158911" y="219787"/>
                </a:lnTo>
                <a:lnTo>
                  <a:pt x="195272" y="195272"/>
                </a:lnTo>
                <a:lnTo>
                  <a:pt x="219787" y="158911"/>
                </a:lnTo>
                <a:lnTo>
                  <a:pt x="228777" y="114388"/>
                </a:lnTo>
                <a:lnTo>
                  <a:pt x="219787" y="69865"/>
                </a:lnTo>
                <a:lnTo>
                  <a:pt x="195272" y="33505"/>
                </a:lnTo>
                <a:lnTo>
                  <a:pt x="158911" y="8990"/>
                </a:lnTo>
                <a:lnTo>
                  <a:pt x="114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9707" y="1626336"/>
            <a:ext cx="4272915" cy="431800"/>
          </a:xfrm>
          <a:custGeom>
            <a:avLst/>
            <a:gdLst/>
            <a:ahLst/>
            <a:cxnLst/>
            <a:rect l="l" t="t" r="r" b="b"/>
            <a:pathLst>
              <a:path w="4272915" h="431800">
                <a:moveTo>
                  <a:pt x="0" y="0"/>
                </a:moveTo>
                <a:lnTo>
                  <a:pt x="0" y="431317"/>
                </a:lnTo>
                <a:lnTo>
                  <a:pt x="4272292" y="431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3416" y="3042348"/>
            <a:ext cx="4368800" cy="857885"/>
          </a:xfrm>
          <a:custGeom>
            <a:avLst/>
            <a:gdLst/>
            <a:ahLst/>
            <a:cxnLst/>
            <a:rect l="l" t="t" r="r" b="b"/>
            <a:pathLst>
              <a:path w="4368800" h="857885">
                <a:moveTo>
                  <a:pt x="0" y="857885"/>
                </a:moveTo>
                <a:lnTo>
                  <a:pt x="0" y="0"/>
                </a:lnTo>
                <a:lnTo>
                  <a:pt x="436858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47304" y="2165248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25408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25408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7304" y="7119555"/>
            <a:ext cx="722630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10">
                <a:solidFill>
                  <a:srgbClr val="25408F"/>
                </a:solidFill>
                <a:latin typeface="Arial Narrow"/>
                <a:cs typeface="Arial Narrow"/>
              </a:rPr>
              <a:t>г. </a:t>
            </a:r>
            <a:r>
              <a:rPr dirty="0" sz="1400" spc="135">
                <a:solidFill>
                  <a:srgbClr val="25408F"/>
                </a:solidFill>
                <a:latin typeface="Arial Narrow"/>
                <a:cs typeface="Arial Narrow"/>
              </a:rPr>
              <a:t>Санкт-Петербург, </a:t>
            </a:r>
            <a:r>
              <a:rPr dirty="0" sz="1400" spc="90">
                <a:solidFill>
                  <a:srgbClr val="25408F"/>
                </a:solidFill>
                <a:latin typeface="Arial Narrow"/>
                <a:cs typeface="Arial Narrow"/>
              </a:rPr>
              <a:t>ул. </a:t>
            </a:r>
            <a:r>
              <a:rPr dirty="0" sz="1400" spc="120">
                <a:solidFill>
                  <a:srgbClr val="25408F"/>
                </a:solidFill>
                <a:latin typeface="Arial Narrow"/>
                <a:cs typeface="Arial Narrow"/>
              </a:rPr>
              <a:t>Громова, </a:t>
            </a:r>
            <a:r>
              <a:rPr dirty="0" sz="1400" spc="135">
                <a:solidFill>
                  <a:srgbClr val="25408F"/>
                </a:solidFill>
                <a:latin typeface="Arial Narrow"/>
                <a:cs typeface="Arial Narrow"/>
              </a:rPr>
              <a:t>дом </a:t>
            </a:r>
            <a:r>
              <a:rPr dirty="0" sz="1400" spc="50">
                <a:solidFill>
                  <a:srgbClr val="25408F"/>
                </a:solidFill>
                <a:latin typeface="Arial Narrow"/>
                <a:cs typeface="Arial Narrow"/>
              </a:rPr>
              <a:t>4,  </a:t>
            </a:r>
            <a:r>
              <a:rPr dirty="0" sz="1400" spc="55">
                <a:solidFill>
                  <a:srgbClr val="25408F"/>
                </a:solidFill>
                <a:latin typeface="Arial Narrow"/>
                <a:cs typeface="Arial Narrow"/>
              </a:rPr>
              <a:t>БЦ  </a:t>
            </a:r>
            <a:r>
              <a:rPr dirty="0" sz="1400" spc="-75">
                <a:solidFill>
                  <a:srgbClr val="25408F"/>
                </a:solidFill>
                <a:latin typeface="Arial Narrow"/>
                <a:cs typeface="Arial Narrow"/>
              </a:rPr>
              <a:t>« </a:t>
            </a:r>
            <a:r>
              <a:rPr dirty="0" sz="1400" spc="110">
                <a:solidFill>
                  <a:srgbClr val="25408F"/>
                </a:solidFill>
                <a:latin typeface="Arial Narrow"/>
                <a:cs typeface="Arial Narrow"/>
              </a:rPr>
              <a:t>Громов», </a:t>
            </a:r>
            <a:r>
              <a:rPr dirty="0" sz="1400" spc="140">
                <a:solidFill>
                  <a:srgbClr val="25408F"/>
                </a:solidFill>
                <a:latin typeface="Arial Narrow"/>
                <a:cs typeface="Arial Narrow"/>
              </a:rPr>
              <a:t>тел./факс: </a:t>
            </a:r>
            <a:r>
              <a:rPr dirty="0" sz="1400" spc="75">
                <a:solidFill>
                  <a:srgbClr val="25408F"/>
                </a:solidFill>
                <a:latin typeface="Arial Narrow"/>
                <a:cs typeface="Arial Narrow"/>
              </a:rPr>
              <a:t>+7 </a:t>
            </a:r>
            <a:r>
              <a:rPr dirty="0" sz="1400" spc="130">
                <a:solidFill>
                  <a:srgbClr val="25408F"/>
                </a:solidFill>
                <a:latin typeface="Arial Narrow"/>
                <a:cs typeface="Arial Narrow"/>
              </a:rPr>
              <a:t>(812) </a:t>
            </a:r>
            <a:r>
              <a:rPr dirty="0" sz="1400" spc="52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400" spc="140">
                <a:solidFill>
                  <a:srgbClr val="25408F"/>
                </a:solidFill>
                <a:latin typeface="Arial Narrow"/>
                <a:cs typeface="Arial Narrow"/>
              </a:rPr>
              <a:t>313-76-68</a:t>
            </a:r>
            <a:r>
              <a:rPr dirty="0" sz="1400" spc="-18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8351" y="7119555"/>
            <a:ext cx="156718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40">
                <a:solidFill>
                  <a:srgbClr val="25408F"/>
                </a:solidFill>
                <a:latin typeface="Arial Narrow"/>
                <a:cs typeface="Arial Narrow"/>
                <a:hlinkClick r:id="rId7"/>
              </a:rPr>
              <a:t>www.иниссмед.рф</a:t>
            </a:r>
            <a:r>
              <a:rPr dirty="0" sz="1400" spc="-180">
                <a:solidFill>
                  <a:srgbClr val="25408F"/>
                </a:solidFill>
                <a:latin typeface="Arial Narrow"/>
                <a:cs typeface="Arial Narrow"/>
                <a:hlinkClick r:id="rId7"/>
              </a:rPr>
              <a:t> 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50939" y="300004"/>
            <a:ext cx="3941064" cy="6760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60004" y="7057294"/>
            <a:ext cx="9132570" cy="0"/>
          </a:xfrm>
          <a:custGeom>
            <a:avLst/>
            <a:gdLst/>
            <a:ahLst/>
            <a:cxnLst/>
            <a:rect l="l" t="t" r="r" b="b"/>
            <a:pathLst>
              <a:path w="9132570" h="0">
                <a:moveTo>
                  <a:pt x="0" y="0"/>
                </a:moveTo>
                <a:lnTo>
                  <a:pt x="9131998" y="0"/>
                </a:lnTo>
              </a:path>
            </a:pathLst>
          </a:custGeom>
          <a:ln w="6350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60004" y="12"/>
            <a:ext cx="9132570" cy="216535"/>
          </a:xfrm>
          <a:custGeom>
            <a:avLst/>
            <a:gdLst/>
            <a:ahLst/>
            <a:cxnLst/>
            <a:rect l="l" t="t" r="r" b="b"/>
            <a:pathLst>
              <a:path w="9132570" h="216535">
                <a:moveTo>
                  <a:pt x="0" y="215988"/>
                </a:moveTo>
                <a:lnTo>
                  <a:pt x="9131998" y="215988"/>
                </a:lnTo>
                <a:lnTo>
                  <a:pt x="9131998" y="0"/>
                </a:lnTo>
                <a:lnTo>
                  <a:pt x="0" y="0"/>
                </a:lnTo>
                <a:lnTo>
                  <a:pt x="0" y="215988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4173" y="1176400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4" h="671194">
                <a:moveTo>
                  <a:pt x="335534" y="671080"/>
                </a:moveTo>
                <a:lnTo>
                  <a:pt x="385118" y="667442"/>
                </a:lnTo>
                <a:lnTo>
                  <a:pt x="432443" y="656874"/>
                </a:lnTo>
                <a:lnTo>
                  <a:pt x="476990" y="639894"/>
                </a:lnTo>
                <a:lnTo>
                  <a:pt x="518239" y="617022"/>
                </a:lnTo>
                <a:lnTo>
                  <a:pt x="555672" y="588778"/>
                </a:lnTo>
                <a:lnTo>
                  <a:pt x="588769" y="555679"/>
                </a:lnTo>
                <a:lnTo>
                  <a:pt x="617013" y="518246"/>
                </a:lnTo>
                <a:lnTo>
                  <a:pt x="639883" y="476997"/>
                </a:lnTo>
                <a:lnTo>
                  <a:pt x="656862" y="432451"/>
                </a:lnTo>
                <a:lnTo>
                  <a:pt x="667430" y="385128"/>
                </a:lnTo>
                <a:lnTo>
                  <a:pt x="671068" y="335546"/>
                </a:lnTo>
                <a:lnTo>
                  <a:pt x="667430" y="285961"/>
                </a:lnTo>
                <a:lnTo>
                  <a:pt x="656862" y="238635"/>
                </a:lnTo>
                <a:lnTo>
                  <a:pt x="639883" y="194088"/>
                </a:lnTo>
                <a:lnTo>
                  <a:pt x="617013" y="152837"/>
                </a:lnTo>
                <a:lnTo>
                  <a:pt x="588769" y="115402"/>
                </a:lnTo>
                <a:lnTo>
                  <a:pt x="555672" y="82303"/>
                </a:lnTo>
                <a:lnTo>
                  <a:pt x="518239" y="54058"/>
                </a:lnTo>
                <a:lnTo>
                  <a:pt x="476990" y="31186"/>
                </a:lnTo>
                <a:lnTo>
                  <a:pt x="432443" y="14206"/>
                </a:lnTo>
                <a:lnTo>
                  <a:pt x="385118" y="3638"/>
                </a:lnTo>
                <a:lnTo>
                  <a:pt x="335534" y="0"/>
                </a:lnTo>
                <a:lnTo>
                  <a:pt x="285949" y="3638"/>
                </a:lnTo>
                <a:lnTo>
                  <a:pt x="238624" y="14206"/>
                </a:lnTo>
                <a:lnTo>
                  <a:pt x="194077" y="31186"/>
                </a:lnTo>
                <a:lnTo>
                  <a:pt x="152828" y="54058"/>
                </a:lnTo>
                <a:lnTo>
                  <a:pt x="115395" y="82303"/>
                </a:lnTo>
                <a:lnTo>
                  <a:pt x="82298" y="115402"/>
                </a:lnTo>
                <a:lnTo>
                  <a:pt x="54054" y="152837"/>
                </a:lnTo>
                <a:lnTo>
                  <a:pt x="31184" y="194088"/>
                </a:lnTo>
                <a:lnTo>
                  <a:pt x="14205" y="238635"/>
                </a:lnTo>
                <a:lnTo>
                  <a:pt x="3637" y="285961"/>
                </a:lnTo>
                <a:lnTo>
                  <a:pt x="0" y="335546"/>
                </a:lnTo>
                <a:lnTo>
                  <a:pt x="3637" y="385128"/>
                </a:lnTo>
                <a:lnTo>
                  <a:pt x="14205" y="432451"/>
                </a:lnTo>
                <a:lnTo>
                  <a:pt x="31184" y="476997"/>
                </a:lnTo>
                <a:lnTo>
                  <a:pt x="54054" y="518246"/>
                </a:lnTo>
                <a:lnTo>
                  <a:pt x="82298" y="555679"/>
                </a:lnTo>
                <a:lnTo>
                  <a:pt x="115395" y="588778"/>
                </a:lnTo>
                <a:lnTo>
                  <a:pt x="152828" y="617022"/>
                </a:lnTo>
                <a:lnTo>
                  <a:pt x="194077" y="639894"/>
                </a:lnTo>
                <a:lnTo>
                  <a:pt x="238624" y="656874"/>
                </a:lnTo>
                <a:lnTo>
                  <a:pt x="285949" y="667442"/>
                </a:lnTo>
                <a:lnTo>
                  <a:pt x="335534" y="67108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547304" y="2991230"/>
            <a:ext cx="5410835" cy="1508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65" b="0">
                <a:latin typeface="Arial Narrow"/>
                <a:cs typeface="Arial Narrow"/>
              </a:rPr>
              <a:t>ПРОИЗВОДСТВО</a:t>
            </a:r>
            <a:endParaRPr sz="33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spc="40" b="0">
                <a:latin typeface="Arial Narrow"/>
                <a:cs typeface="Arial Narrow"/>
              </a:rPr>
              <a:t>ОДНОРАЗОВЫХ </a:t>
            </a:r>
            <a:r>
              <a:rPr dirty="0" sz="3300" spc="100" b="0">
                <a:latin typeface="Arial Narrow"/>
                <a:cs typeface="Arial Narrow"/>
              </a:rPr>
              <a:t>ЭЛЕКТРОДОВ  </a:t>
            </a:r>
            <a:r>
              <a:rPr dirty="0" sz="3300" spc="-70" b="0">
                <a:latin typeface="Arial Narrow"/>
                <a:cs typeface="Arial Narrow"/>
              </a:rPr>
              <a:t>В</a:t>
            </a:r>
            <a:r>
              <a:rPr dirty="0" sz="3300" spc="190" b="0">
                <a:latin typeface="Arial Narrow"/>
                <a:cs typeface="Arial Narrow"/>
              </a:rPr>
              <a:t> </a:t>
            </a:r>
            <a:r>
              <a:rPr dirty="0" sz="3300" spc="85" b="0">
                <a:latin typeface="Arial Narrow"/>
                <a:cs typeface="Arial Narrow"/>
              </a:rPr>
              <a:t>НИЗКОЧАСТОТНОЙ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7304" y="4499991"/>
            <a:ext cx="3423920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80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0348" y="3621887"/>
            <a:ext cx="813435" cy="813435"/>
          </a:xfrm>
          <a:custGeom>
            <a:avLst/>
            <a:gdLst/>
            <a:ahLst/>
            <a:cxnLst/>
            <a:rect l="l" t="t" r="r" b="b"/>
            <a:pathLst>
              <a:path w="813435" h="813435">
                <a:moveTo>
                  <a:pt x="406717" y="813435"/>
                </a:moveTo>
                <a:lnTo>
                  <a:pt x="454149" y="810698"/>
                </a:lnTo>
                <a:lnTo>
                  <a:pt x="499974" y="802693"/>
                </a:lnTo>
                <a:lnTo>
                  <a:pt x="543886" y="789724"/>
                </a:lnTo>
                <a:lnTo>
                  <a:pt x="585582" y="772095"/>
                </a:lnTo>
                <a:lnTo>
                  <a:pt x="624754" y="750114"/>
                </a:lnTo>
                <a:lnTo>
                  <a:pt x="661098" y="724084"/>
                </a:lnTo>
                <a:lnTo>
                  <a:pt x="694310" y="694310"/>
                </a:lnTo>
                <a:lnTo>
                  <a:pt x="724084" y="661098"/>
                </a:lnTo>
                <a:lnTo>
                  <a:pt x="750114" y="624754"/>
                </a:lnTo>
                <a:lnTo>
                  <a:pt x="772095" y="585582"/>
                </a:lnTo>
                <a:lnTo>
                  <a:pt x="789724" y="543886"/>
                </a:lnTo>
                <a:lnTo>
                  <a:pt x="802693" y="499974"/>
                </a:lnTo>
                <a:lnTo>
                  <a:pt x="810698" y="454149"/>
                </a:lnTo>
                <a:lnTo>
                  <a:pt x="813435" y="406717"/>
                </a:lnTo>
                <a:lnTo>
                  <a:pt x="810698" y="359285"/>
                </a:lnTo>
                <a:lnTo>
                  <a:pt x="802693" y="313460"/>
                </a:lnTo>
                <a:lnTo>
                  <a:pt x="789724" y="269548"/>
                </a:lnTo>
                <a:lnTo>
                  <a:pt x="772095" y="227852"/>
                </a:lnTo>
                <a:lnTo>
                  <a:pt x="750114" y="188680"/>
                </a:lnTo>
                <a:lnTo>
                  <a:pt x="724084" y="152336"/>
                </a:lnTo>
                <a:lnTo>
                  <a:pt x="694310" y="119124"/>
                </a:lnTo>
                <a:lnTo>
                  <a:pt x="661098" y="89350"/>
                </a:lnTo>
                <a:lnTo>
                  <a:pt x="624754" y="63320"/>
                </a:lnTo>
                <a:lnTo>
                  <a:pt x="585582" y="41339"/>
                </a:lnTo>
                <a:lnTo>
                  <a:pt x="543886" y="23710"/>
                </a:lnTo>
                <a:lnTo>
                  <a:pt x="499974" y="10741"/>
                </a:lnTo>
                <a:lnTo>
                  <a:pt x="454149" y="2736"/>
                </a:lnTo>
                <a:lnTo>
                  <a:pt x="406717" y="0"/>
                </a:lnTo>
                <a:lnTo>
                  <a:pt x="359285" y="2736"/>
                </a:lnTo>
                <a:lnTo>
                  <a:pt x="313460" y="10741"/>
                </a:lnTo>
                <a:lnTo>
                  <a:pt x="269548" y="23710"/>
                </a:lnTo>
                <a:lnTo>
                  <a:pt x="227852" y="41339"/>
                </a:lnTo>
                <a:lnTo>
                  <a:pt x="188680" y="63320"/>
                </a:lnTo>
                <a:lnTo>
                  <a:pt x="152336" y="89350"/>
                </a:lnTo>
                <a:lnTo>
                  <a:pt x="119124" y="119124"/>
                </a:lnTo>
                <a:lnTo>
                  <a:pt x="89350" y="152336"/>
                </a:lnTo>
                <a:lnTo>
                  <a:pt x="63320" y="188680"/>
                </a:lnTo>
                <a:lnTo>
                  <a:pt x="41339" y="227852"/>
                </a:lnTo>
                <a:lnTo>
                  <a:pt x="23710" y="269548"/>
                </a:lnTo>
                <a:lnTo>
                  <a:pt x="10741" y="313460"/>
                </a:lnTo>
                <a:lnTo>
                  <a:pt x="2736" y="359285"/>
                </a:lnTo>
                <a:lnTo>
                  <a:pt x="0" y="406717"/>
                </a:lnTo>
                <a:lnTo>
                  <a:pt x="2736" y="454149"/>
                </a:lnTo>
                <a:lnTo>
                  <a:pt x="10741" y="499974"/>
                </a:lnTo>
                <a:lnTo>
                  <a:pt x="23710" y="543886"/>
                </a:lnTo>
                <a:lnTo>
                  <a:pt x="41339" y="585582"/>
                </a:lnTo>
                <a:lnTo>
                  <a:pt x="63320" y="624754"/>
                </a:lnTo>
                <a:lnTo>
                  <a:pt x="89350" y="661098"/>
                </a:lnTo>
                <a:lnTo>
                  <a:pt x="119124" y="694310"/>
                </a:lnTo>
                <a:lnTo>
                  <a:pt x="152336" y="724084"/>
                </a:lnTo>
                <a:lnTo>
                  <a:pt x="188680" y="750114"/>
                </a:lnTo>
                <a:lnTo>
                  <a:pt x="227852" y="772095"/>
                </a:lnTo>
                <a:lnTo>
                  <a:pt x="269548" y="789724"/>
                </a:lnTo>
                <a:lnTo>
                  <a:pt x="313460" y="802693"/>
                </a:lnTo>
                <a:lnTo>
                  <a:pt x="359285" y="810698"/>
                </a:lnTo>
                <a:lnTo>
                  <a:pt x="406717" y="813435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8288" y="3799827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4" h="457835">
                <a:moveTo>
                  <a:pt x="228777" y="0"/>
                </a:moveTo>
                <a:lnTo>
                  <a:pt x="182670" y="4647"/>
                </a:lnTo>
                <a:lnTo>
                  <a:pt x="139726" y="17978"/>
                </a:lnTo>
                <a:lnTo>
                  <a:pt x="100865" y="39071"/>
                </a:lnTo>
                <a:lnTo>
                  <a:pt x="67006" y="67006"/>
                </a:lnTo>
                <a:lnTo>
                  <a:pt x="39071" y="100865"/>
                </a:lnTo>
                <a:lnTo>
                  <a:pt x="17978" y="139726"/>
                </a:lnTo>
                <a:lnTo>
                  <a:pt x="4647" y="182670"/>
                </a:lnTo>
                <a:lnTo>
                  <a:pt x="0" y="228777"/>
                </a:lnTo>
                <a:lnTo>
                  <a:pt x="4647" y="274885"/>
                </a:lnTo>
                <a:lnTo>
                  <a:pt x="17978" y="317829"/>
                </a:lnTo>
                <a:lnTo>
                  <a:pt x="39071" y="356690"/>
                </a:lnTo>
                <a:lnTo>
                  <a:pt x="67006" y="390548"/>
                </a:lnTo>
                <a:lnTo>
                  <a:pt x="100865" y="418484"/>
                </a:lnTo>
                <a:lnTo>
                  <a:pt x="139726" y="439577"/>
                </a:lnTo>
                <a:lnTo>
                  <a:pt x="182670" y="452907"/>
                </a:lnTo>
                <a:lnTo>
                  <a:pt x="228777" y="457555"/>
                </a:lnTo>
                <a:lnTo>
                  <a:pt x="274885" y="452907"/>
                </a:lnTo>
                <a:lnTo>
                  <a:pt x="317829" y="439577"/>
                </a:lnTo>
                <a:lnTo>
                  <a:pt x="356690" y="418484"/>
                </a:lnTo>
                <a:lnTo>
                  <a:pt x="390548" y="390548"/>
                </a:lnTo>
                <a:lnTo>
                  <a:pt x="418484" y="356690"/>
                </a:lnTo>
                <a:lnTo>
                  <a:pt x="439577" y="317829"/>
                </a:lnTo>
                <a:lnTo>
                  <a:pt x="452907" y="274885"/>
                </a:lnTo>
                <a:lnTo>
                  <a:pt x="457555" y="228777"/>
                </a:lnTo>
                <a:lnTo>
                  <a:pt x="452907" y="182670"/>
                </a:lnTo>
                <a:lnTo>
                  <a:pt x="439577" y="139726"/>
                </a:lnTo>
                <a:lnTo>
                  <a:pt x="418484" y="100865"/>
                </a:lnTo>
                <a:lnTo>
                  <a:pt x="390548" y="67006"/>
                </a:lnTo>
                <a:lnTo>
                  <a:pt x="356690" y="39071"/>
                </a:lnTo>
                <a:lnTo>
                  <a:pt x="317829" y="17978"/>
                </a:lnTo>
                <a:lnTo>
                  <a:pt x="274885" y="4647"/>
                </a:lnTo>
                <a:lnTo>
                  <a:pt x="228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985" y="3357524"/>
            <a:ext cx="1342390" cy="1342390"/>
          </a:xfrm>
          <a:custGeom>
            <a:avLst/>
            <a:gdLst/>
            <a:ahLst/>
            <a:cxnLst/>
            <a:rect l="l" t="t" r="r" b="b"/>
            <a:pathLst>
              <a:path w="1342390" h="1342389">
                <a:moveTo>
                  <a:pt x="671080" y="1342161"/>
                </a:moveTo>
                <a:lnTo>
                  <a:pt x="719006" y="1340476"/>
                </a:lnTo>
                <a:lnTo>
                  <a:pt x="766022" y="1335497"/>
                </a:lnTo>
                <a:lnTo>
                  <a:pt x="812015" y="1327337"/>
                </a:lnTo>
                <a:lnTo>
                  <a:pt x="856871" y="1316110"/>
                </a:lnTo>
                <a:lnTo>
                  <a:pt x="900478" y="1301929"/>
                </a:lnTo>
                <a:lnTo>
                  <a:pt x="942720" y="1284908"/>
                </a:lnTo>
                <a:lnTo>
                  <a:pt x="983486" y="1265161"/>
                </a:lnTo>
                <a:lnTo>
                  <a:pt x="1022660" y="1242801"/>
                </a:lnTo>
                <a:lnTo>
                  <a:pt x="1060131" y="1217942"/>
                </a:lnTo>
                <a:lnTo>
                  <a:pt x="1095783" y="1190697"/>
                </a:lnTo>
                <a:lnTo>
                  <a:pt x="1129504" y="1161180"/>
                </a:lnTo>
                <a:lnTo>
                  <a:pt x="1161180" y="1129504"/>
                </a:lnTo>
                <a:lnTo>
                  <a:pt x="1190697" y="1095783"/>
                </a:lnTo>
                <a:lnTo>
                  <a:pt x="1217942" y="1060131"/>
                </a:lnTo>
                <a:lnTo>
                  <a:pt x="1242801" y="1022660"/>
                </a:lnTo>
                <a:lnTo>
                  <a:pt x="1265161" y="983486"/>
                </a:lnTo>
                <a:lnTo>
                  <a:pt x="1284908" y="942720"/>
                </a:lnTo>
                <a:lnTo>
                  <a:pt x="1301929" y="900478"/>
                </a:lnTo>
                <a:lnTo>
                  <a:pt x="1316110" y="856871"/>
                </a:lnTo>
                <a:lnTo>
                  <a:pt x="1327337" y="812015"/>
                </a:lnTo>
                <a:lnTo>
                  <a:pt x="1335497" y="766022"/>
                </a:lnTo>
                <a:lnTo>
                  <a:pt x="1340476" y="719006"/>
                </a:lnTo>
                <a:lnTo>
                  <a:pt x="1342161" y="671080"/>
                </a:lnTo>
                <a:lnTo>
                  <a:pt x="1340476" y="623155"/>
                </a:lnTo>
                <a:lnTo>
                  <a:pt x="1335497" y="576139"/>
                </a:lnTo>
                <a:lnTo>
                  <a:pt x="1327337" y="530146"/>
                </a:lnTo>
                <a:lnTo>
                  <a:pt x="1316110" y="485289"/>
                </a:lnTo>
                <a:lnTo>
                  <a:pt x="1301929" y="441683"/>
                </a:lnTo>
                <a:lnTo>
                  <a:pt x="1284908" y="399440"/>
                </a:lnTo>
                <a:lnTo>
                  <a:pt x="1265161" y="358675"/>
                </a:lnTo>
                <a:lnTo>
                  <a:pt x="1242801" y="319500"/>
                </a:lnTo>
                <a:lnTo>
                  <a:pt x="1217942" y="282030"/>
                </a:lnTo>
                <a:lnTo>
                  <a:pt x="1190697" y="246377"/>
                </a:lnTo>
                <a:lnTo>
                  <a:pt x="1161180" y="212656"/>
                </a:lnTo>
                <a:lnTo>
                  <a:pt x="1129504" y="180981"/>
                </a:lnTo>
                <a:lnTo>
                  <a:pt x="1095783" y="151463"/>
                </a:lnTo>
                <a:lnTo>
                  <a:pt x="1060131" y="124218"/>
                </a:lnTo>
                <a:lnTo>
                  <a:pt x="1022660" y="99359"/>
                </a:lnTo>
                <a:lnTo>
                  <a:pt x="983486" y="76999"/>
                </a:lnTo>
                <a:lnTo>
                  <a:pt x="942720" y="57252"/>
                </a:lnTo>
                <a:lnTo>
                  <a:pt x="900478" y="40231"/>
                </a:lnTo>
                <a:lnTo>
                  <a:pt x="856871" y="26051"/>
                </a:lnTo>
                <a:lnTo>
                  <a:pt x="812015" y="14824"/>
                </a:lnTo>
                <a:lnTo>
                  <a:pt x="766022" y="6664"/>
                </a:lnTo>
                <a:lnTo>
                  <a:pt x="719006" y="1684"/>
                </a:lnTo>
                <a:lnTo>
                  <a:pt x="671080" y="0"/>
                </a:lnTo>
                <a:lnTo>
                  <a:pt x="623155" y="1684"/>
                </a:lnTo>
                <a:lnTo>
                  <a:pt x="576139" y="6664"/>
                </a:lnTo>
                <a:lnTo>
                  <a:pt x="530146" y="14824"/>
                </a:lnTo>
                <a:lnTo>
                  <a:pt x="485289" y="26051"/>
                </a:lnTo>
                <a:lnTo>
                  <a:pt x="441683" y="40231"/>
                </a:lnTo>
                <a:lnTo>
                  <a:pt x="399440" y="57252"/>
                </a:lnTo>
                <a:lnTo>
                  <a:pt x="358675" y="76999"/>
                </a:lnTo>
                <a:lnTo>
                  <a:pt x="319500" y="99359"/>
                </a:lnTo>
                <a:lnTo>
                  <a:pt x="282030" y="124218"/>
                </a:lnTo>
                <a:lnTo>
                  <a:pt x="246377" y="151463"/>
                </a:lnTo>
                <a:lnTo>
                  <a:pt x="212656" y="180981"/>
                </a:lnTo>
                <a:lnTo>
                  <a:pt x="180981" y="212656"/>
                </a:lnTo>
                <a:lnTo>
                  <a:pt x="151463" y="246377"/>
                </a:lnTo>
                <a:lnTo>
                  <a:pt x="124218" y="282030"/>
                </a:lnTo>
                <a:lnTo>
                  <a:pt x="99359" y="319500"/>
                </a:lnTo>
                <a:lnTo>
                  <a:pt x="76999" y="358675"/>
                </a:lnTo>
                <a:lnTo>
                  <a:pt x="57252" y="399440"/>
                </a:lnTo>
                <a:lnTo>
                  <a:pt x="40231" y="441683"/>
                </a:lnTo>
                <a:lnTo>
                  <a:pt x="26051" y="485289"/>
                </a:lnTo>
                <a:lnTo>
                  <a:pt x="14824" y="530146"/>
                </a:lnTo>
                <a:lnTo>
                  <a:pt x="6664" y="576139"/>
                </a:lnTo>
                <a:lnTo>
                  <a:pt x="1684" y="623155"/>
                </a:lnTo>
                <a:lnTo>
                  <a:pt x="0" y="671080"/>
                </a:lnTo>
                <a:lnTo>
                  <a:pt x="1684" y="719006"/>
                </a:lnTo>
                <a:lnTo>
                  <a:pt x="6664" y="766022"/>
                </a:lnTo>
                <a:lnTo>
                  <a:pt x="14824" y="812015"/>
                </a:lnTo>
                <a:lnTo>
                  <a:pt x="26051" y="856871"/>
                </a:lnTo>
                <a:lnTo>
                  <a:pt x="40231" y="900478"/>
                </a:lnTo>
                <a:lnTo>
                  <a:pt x="57252" y="942720"/>
                </a:lnTo>
                <a:lnTo>
                  <a:pt x="76999" y="983486"/>
                </a:lnTo>
                <a:lnTo>
                  <a:pt x="99359" y="1022660"/>
                </a:lnTo>
                <a:lnTo>
                  <a:pt x="124218" y="1060131"/>
                </a:lnTo>
                <a:lnTo>
                  <a:pt x="151463" y="1095783"/>
                </a:lnTo>
                <a:lnTo>
                  <a:pt x="180981" y="1129504"/>
                </a:lnTo>
                <a:lnTo>
                  <a:pt x="212656" y="1161180"/>
                </a:lnTo>
                <a:lnTo>
                  <a:pt x="246377" y="1190697"/>
                </a:lnTo>
                <a:lnTo>
                  <a:pt x="282030" y="1217942"/>
                </a:lnTo>
                <a:lnTo>
                  <a:pt x="319500" y="1242801"/>
                </a:lnTo>
                <a:lnTo>
                  <a:pt x="358675" y="1265161"/>
                </a:lnTo>
                <a:lnTo>
                  <a:pt x="399440" y="1284908"/>
                </a:lnTo>
                <a:lnTo>
                  <a:pt x="441683" y="1301929"/>
                </a:lnTo>
                <a:lnTo>
                  <a:pt x="485289" y="1316110"/>
                </a:lnTo>
                <a:lnTo>
                  <a:pt x="530146" y="1327337"/>
                </a:lnTo>
                <a:lnTo>
                  <a:pt x="576139" y="1335497"/>
                </a:lnTo>
                <a:lnTo>
                  <a:pt x="623155" y="1340476"/>
                </a:lnTo>
                <a:lnTo>
                  <a:pt x="671080" y="134216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48764" y="6161449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19" h="515620">
                <a:moveTo>
                  <a:pt x="257771" y="515531"/>
                </a:moveTo>
                <a:lnTo>
                  <a:pt x="304107" y="511378"/>
                </a:lnTo>
                <a:lnTo>
                  <a:pt x="347718" y="499404"/>
                </a:lnTo>
                <a:lnTo>
                  <a:pt x="387875" y="480338"/>
                </a:lnTo>
                <a:lnTo>
                  <a:pt x="423852" y="454907"/>
                </a:lnTo>
                <a:lnTo>
                  <a:pt x="454920" y="423839"/>
                </a:lnTo>
                <a:lnTo>
                  <a:pt x="480351" y="387863"/>
                </a:lnTo>
                <a:lnTo>
                  <a:pt x="499417" y="347705"/>
                </a:lnTo>
                <a:lnTo>
                  <a:pt x="511390" y="304094"/>
                </a:lnTo>
                <a:lnTo>
                  <a:pt x="515543" y="257759"/>
                </a:lnTo>
                <a:lnTo>
                  <a:pt x="511390" y="211427"/>
                </a:lnTo>
                <a:lnTo>
                  <a:pt x="499417" y="167819"/>
                </a:lnTo>
                <a:lnTo>
                  <a:pt x="480351" y="127664"/>
                </a:lnTo>
                <a:lnTo>
                  <a:pt x="454920" y="91689"/>
                </a:lnTo>
                <a:lnTo>
                  <a:pt x="423852" y="60622"/>
                </a:lnTo>
                <a:lnTo>
                  <a:pt x="387875" y="35192"/>
                </a:lnTo>
                <a:lnTo>
                  <a:pt x="347718" y="16126"/>
                </a:lnTo>
                <a:lnTo>
                  <a:pt x="304107" y="4152"/>
                </a:lnTo>
                <a:lnTo>
                  <a:pt x="257771" y="0"/>
                </a:lnTo>
                <a:lnTo>
                  <a:pt x="211439" y="4152"/>
                </a:lnTo>
                <a:lnTo>
                  <a:pt x="167830" y="16126"/>
                </a:lnTo>
                <a:lnTo>
                  <a:pt x="127673" y="35192"/>
                </a:lnTo>
                <a:lnTo>
                  <a:pt x="91696" y="60622"/>
                </a:lnTo>
                <a:lnTo>
                  <a:pt x="60627" y="91689"/>
                </a:lnTo>
                <a:lnTo>
                  <a:pt x="35195" y="127664"/>
                </a:lnTo>
                <a:lnTo>
                  <a:pt x="16127" y="167819"/>
                </a:lnTo>
                <a:lnTo>
                  <a:pt x="4153" y="211427"/>
                </a:lnTo>
                <a:lnTo>
                  <a:pt x="0" y="257759"/>
                </a:lnTo>
                <a:lnTo>
                  <a:pt x="4153" y="304094"/>
                </a:lnTo>
                <a:lnTo>
                  <a:pt x="16127" y="347705"/>
                </a:lnTo>
                <a:lnTo>
                  <a:pt x="35195" y="387863"/>
                </a:lnTo>
                <a:lnTo>
                  <a:pt x="60627" y="423839"/>
                </a:lnTo>
                <a:lnTo>
                  <a:pt x="91696" y="454907"/>
                </a:lnTo>
                <a:lnTo>
                  <a:pt x="127673" y="480338"/>
                </a:lnTo>
                <a:lnTo>
                  <a:pt x="167830" y="499404"/>
                </a:lnTo>
                <a:lnTo>
                  <a:pt x="211439" y="511378"/>
                </a:lnTo>
                <a:lnTo>
                  <a:pt x="257771" y="5155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63344" y="6276023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5" h="286384">
                <a:moveTo>
                  <a:pt x="143192" y="0"/>
                </a:moveTo>
                <a:lnTo>
                  <a:pt x="97932" y="7300"/>
                </a:lnTo>
                <a:lnTo>
                  <a:pt x="58624" y="27627"/>
                </a:lnTo>
                <a:lnTo>
                  <a:pt x="27627" y="58624"/>
                </a:lnTo>
                <a:lnTo>
                  <a:pt x="7300" y="97932"/>
                </a:lnTo>
                <a:lnTo>
                  <a:pt x="0" y="143192"/>
                </a:lnTo>
                <a:lnTo>
                  <a:pt x="7300" y="188452"/>
                </a:lnTo>
                <a:lnTo>
                  <a:pt x="27627" y="227760"/>
                </a:lnTo>
                <a:lnTo>
                  <a:pt x="58624" y="258757"/>
                </a:lnTo>
                <a:lnTo>
                  <a:pt x="97932" y="279084"/>
                </a:lnTo>
                <a:lnTo>
                  <a:pt x="143192" y="286385"/>
                </a:lnTo>
                <a:lnTo>
                  <a:pt x="188452" y="279084"/>
                </a:lnTo>
                <a:lnTo>
                  <a:pt x="227760" y="258757"/>
                </a:lnTo>
                <a:lnTo>
                  <a:pt x="258757" y="227760"/>
                </a:lnTo>
                <a:lnTo>
                  <a:pt x="279084" y="188452"/>
                </a:lnTo>
                <a:lnTo>
                  <a:pt x="286385" y="143192"/>
                </a:lnTo>
                <a:lnTo>
                  <a:pt x="279084" y="97932"/>
                </a:lnTo>
                <a:lnTo>
                  <a:pt x="258757" y="58624"/>
                </a:lnTo>
                <a:lnTo>
                  <a:pt x="227760" y="27627"/>
                </a:lnTo>
                <a:lnTo>
                  <a:pt x="188452" y="7300"/>
                </a:lnTo>
                <a:lnTo>
                  <a:pt x="143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5303" y="5997971"/>
            <a:ext cx="842644" cy="842644"/>
          </a:xfrm>
          <a:custGeom>
            <a:avLst/>
            <a:gdLst/>
            <a:ahLst/>
            <a:cxnLst/>
            <a:rect l="l" t="t" r="r" b="b"/>
            <a:pathLst>
              <a:path w="842644" h="842645">
                <a:moveTo>
                  <a:pt x="421233" y="842479"/>
                </a:moveTo>
                <a:lnTo>
                  <a:pt x="470357" y="839645"/>
                </a:lnTo>
                <a:lnTo>
                  <a:pt x="517817" y="831354"/>
                </a:lnTo>
                <a:lnTo>
                  <a:pt x="563297" y="817922"/>
                </a:lnTo>
                <a:lnTo>
                  <a:pt x="606480" y="799664"/>
                </a:lnTo>
                <a:lnTo>
                  <a:pt x="647050" y="776898"/>
                </a:lnTo>
                <a:lnTo>
                  <a:pt x="684692" y="749938"/>
                </a:lnTo>
                <a:lnTo>
                  <a:pt x="719089" y="719102"/>
                </a:lnTo>
                <a:lnTo>
                  <a:pt x="749926" y="684705"/>
                </a:lnTo>
                <a:lnTo>
                  <a:pt x="776885" y="647063"/>
                </a:lnTo>
                <a:lnTo>
                  <a:pt x="799652" y="606493"/>
                </a:lnTo>
                <a:lnTo>
                  <a:pt x="817909" y="563310"/>
                </a:lnTo>
                <a:lnTo>
                  <a:pt x="831341" y="517830"/>
                </a:lnTo>
                <a:lnTo>
                  <a:pt x="839633" y="470370"/>
                </a:lnTo>
                <a:lnTo>
                  <a:pt x="842467" y="421246"/>
                </a:lnTo>
                <a:lnTo>
                  <a:pt x="839633" y="372119"/>
                </a:lnTo>
                <a:lnTo>
                  <a:pt x="831342" y="324657"/>
                </a:lnTo>
                <a:lnTo>
                  <a:pt x="817909" y="279175"/>
                </a:lnTo>
                <a:lnTo>
                  <a:pt x="799652" y="235991"/>
                </a:lnTo>
                <a:lnTo>
                  <a:pt x="776885" y="195419"/>
                </a:lnTo>
                <a:lnTo>
                  <a:pt x="749926" y="157776"/>
                </a:lnTo>
                <a:lnTo>
                  <a:pt x="719089" y="123378"/>
                </a:lnTo>
                <a:lnTo>
                  <a:pt x="684692" y="92542"/>
                </a:lnTo>
                <a:lnTo>
                  <a:pt x="647050" y="65582"/>
                </a:lnTo>
                <a:lnTo>
                  <a:pt x="606480" y="42815"/>
                </a:lnTo>
                <a:lnTo>
                  <a:pt x="563297" y="24557"/>
                </a:lnTo>
                <a:lnTo>
                  <a:pt x="517817" y="11125"/>
                </a:lnTo>
                <a:lnTo>
                  <a:pt x="470357" y="2833"/>
                </a:lnTo>
                <a:lnTo>
                  <a:pt x="421233" y="0"/>
                </a:lnTo>
                <a:lnTo>
                  <a:pt x="372109" y="2833"/>
                </a:lnTo>
                <a:lnTo>
                  <a:pt x="324649" y="11125"/>
                </a:lnTo>
                <a:lnTo>
                  <a:pt x="279169" y="24557"/>
                </a:lnTo>
                <a:lnTo>
                  <a:pt x="235986" y="42815"/>
                </a:lnTo>
                <a:lnTo>
                  <a:pt x="195416" y="65582"/>
                </a:lnTo>
                <a:lnTo>
                  <a:pt x="157774" y="92542"/>
                </a:lnTo>
                <a:lnTo>
                  <a:pt x="123377" y="123378"/>
                </a:lnTo>
                <a:lnTo>
                  <a:pt x="92541" y="157776"/>
                </a:lnTo>
                <a:lnTo>
                  <a:pt x="65581" y="195419"/>
                </a:lnTo>
                <a:lnTo>
                  <a:pt x="42815" y="235991"/>
                </a:lnTo>
                <a:lnTo>
                  <a:pt x="24557" y="279175"/>
                </a:lnTo>
                <a:lnTo>
                  <a:pt x="11125" y="324657"/>
                </a:lnTo>
                <a:lnTo>
                  <a:pt x="2833" y="372119"/>
                </a:lnTo>
                <a:lnTo>
                  <a:pt x="0" y="421246"/>
                </a:lnTo>
                <a:lnTo>
                  <a:pt x="2833" y="470370"/>
                </a:lnTo>
                <a:lnTo>
                  <a:pt x="11125" y="517830"/>
                </a:lnTo>
                <a:lnTo>
                  <a:pt x="24557" y="563310"/>
                </a:lnTo>
                <a:lnTo>
                  <a:pt x="42815" y="606493"/>
                </a:lnTo>
                <a:lnTo>
                  <a:pt x="65581" y="647063"/>
                </a:lnTo>
                <a:lnTo>
                  <a:pt x="92541" y="684705"/>
                </a:lnTo>
                <a:lnTo>
                  <a:pt x="123377" y="719102"/>
                </a:lnTo>
                <a:lnTo>
                  <a:pt x="157774" y="749938"/>
                </a:lnTo>
                <a:lnTo>
                  <a:pt x="195416" y="776898"/>
                </a:lnTo>
                <a:lnTo>
                  <a:pt x="235986" y="799664"/>
                </a:lnTo>
                <a:lnTo>
                  <a:pt x="279169" y="817922"/>
                </a:lnTo>
                <a:lnTo>
                  <a:pt x="324649" y="831354"/>
                </a:lnTo>
                <a:lnTo>
                  <a:pt x="372109" y="839645"/>
                </a:lnTo>
                <a:lnTo>
                  <a:pt x="421233" y="84247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71998" y="4644009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16219" y="4644009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5732" y="12"/>
            <a:ext cx="282627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434007"/>
            <a:ext cx="6888480" cy="312420"/>
          </a:xfrm>
          <a:custGeom>
            <a:avLst/>
            <a:gdLst/>
            <a:ahLst/>
            <a:cxnLst/>
            <a:rect l="l" t="t" r="r" b="b"/>
            <a:pathLst>
              <a:path w="6888480" h="312419">
                <a:moveTo>
                  <a:pt x="0" y="312000"/>
                </a:moveTo>
                <a:lnTo>
                  <a:pt x="6887997" y="312000"/>
                </a:lnTo>
                <a:lnTo>
                  <a:pt x="6887997" y="0"/>
                </a:lnTo>
                <a:lnTo>
                  <a:pt x="0" y="0"/>
                </a:lnTo>
                <a:lnTo>
                  <a:pt x="0" y="31200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055300" y="6740758"/>
            <a:ext cx="51308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75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10"/>
              <a:t>ПОЛОСТНЫЕ</a:t>
            </a:r>
            <a:r>
              <a:rPr dirty="0" spc="-105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ЭНДОНАЗАЛЬНЫЙ-ЭНДАУРАЛЬНЫЙ</a:t>
            </a:r>
            <a:r>
              <a:rPr dirty="0" spc="145"/>
              <a:t> </a:t>
            </a:r>
            <a:r>
              <a:rPr dirty="0" spc="60"/>
              <a:t>ЭЛЕКТРОД</a:t>
            </a:r>
          </a:p>
          <a:p>
            <a:pPr marL="12700" marR="1109980">
              <a:lnSpc>
                <a:spcPts val="1600"/>
              </a:lnSpc>
              <a:spcBef>
                <a:spcPts val="1075"/>
              </a:spcBef>
            </a:pPr>
            <a:r>
              <a:rPr dirty="0" sz="1600" spc="80">
                <a:solidFill>
                  <a:srgbClr val="231F20"/>
                </a:solidFill>
              </a:rPr>
              <a:t>Электрод </a:t>
            </a:r>
            <a:r>
              <a:rPr dirty="0" sz="1600" spc="90">
                <a:solidFill>
                  <a:srgbClr val="231F20"/>
                </a:solidFill>
              </a:rPr>
              <a:t>предназначен </a:t>
            </a:r>
            <a:r>
              <a:rPr dirty="0" sz="1600" spc="75">
                <a:solidFill>
                  <a:srgbClr val="231F20"/>
                </a:solidFill>
              </a:rPr>
              <a:t>для </a:t>
            </a:r>
            <a:r>
              <a:rPr dirty="0" sz="1600" spc="90">
                <a:solidFill>
                  <a:srgbClr val="231F20"/>
                </a:solidFill>
              </a:rPr>
              <a:t>проведения </a:t>
            </a:r>
            <a:r>
              <a:rPr dirty="0" sz="1600" spc="80">
                <a:solidFill>
                  <a:srgbClr val="231F20"/>
                </a:solidFill>
              </a:rPr>
              <a:t>всех </a:t>
            </a:r>
            <a:r>
              <a:rPr dirty="0" sz="1600" spc="105">
                <a:solidFill>
                  <a:srgbClr val="231F20"/>
                </a:solidFill>
              </a:rPr>
              <a:t>видов </a:t>
            </a:r>
            <a:r>
              <a:rPr dirty="0" sz="1600" spc="120">
                <a:solidFill>
                  <a:srgbClr val="231F20"/>
                </a:solidFill>
              </a:rPr>
              <a:t>низкочастотных  </a:t>
            </a:r>
            <a:r>
              <a:rPr dirty="0" sz="1600" spc="100">
                <a:solidFill>
                  <a:srgbClr val="231F20"/>
                </a:solidFill>
              </a:rPr>
              <a:t>электротерапевтических </a:t>
            </a:r>
            <a:r>
              <a:rPr dirty="0" sz="1600" spc="90">
                <a:solidFill>
                  <a:srgbClr val="231F20"/>
                </a:solidFill>
              </a:rPr>
              <a:t>процедур </a:t>
            </a:r>
            <a:r>
              <a:rPr dirty="0" sz="1600" spc="55">
                <a:solidFill>
                  <a:srgbClr val="231F20"/>
                </a:solidFill>
              </a:rPr>
              <a:t>в </a:t>
            </a:r>
            <a:r>
              <a:rPr dirty="0" sz="1600" spc="95">
                <a:solidFill>
                  <a:srgbClr val="231F20"/>
                </a:solidFill>
              </a:rPr>
              <a:t>носовой </a:t>
            </a:r>
            <a:r>
              <a:rPr dirty="0" sz="1600" spc="65">
                <a:solidFill>
                  <a:srgbClr val="231F20"/>
                </a:solidFill>
              </a:rPr>
              <a:t>или </a:t>
            </a:r>
            <a:r>
              <a:rPr dirty="0" sz="1600" spc="85">
                <a:solidFill>
                  <a:srgbClr val="231F20"/>
                </a:solidFill>
              </a:rPr>
              <a:t>ушной</a:t>
            </a:r>
            <a:r>
              <a:rPr dirty="0" sz="1600" spc="390">
                <a:solidFill>
                  <a:srgbClr val="231F20"/>
                </a:solidFill>
              </a:rPr>
              <a:t> </a:t>
            </a:r>
            <a:r>
              <a:rPr dirty="0" sz="1600" spc="100">
                <a:solidFill>
                  <a:srgbClr val="231F20"/>
                </a:solidFill>
              </a:rPr>
              <a:t>полостях.</a:t>
            </a:r>
            <a:endParaRPr sz="1600"/>
          </a:p>
          <a:p>
            <a:pPr marL="12700">
              <a:lnSpc>
                <a:spcPts val="1760"/>
              </a:lnSpc>
              <a:spcBef>
                <a:spcPts val="245"/>
              </a:spcBef>
            </a:pPr>
            <a:r>
              <a:rPr dirty="0" sz="1600" spc="40" b="1">
                <a:solidFill>
                  <a:srgbClr val="D2232A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15" b="1">
                <a:solidFill>
                  <a:srgbClr val="D2232A"/>
                </a:solidFill>
                <a:latin typeface="Arial Narrow"/>
                <a:cs typeface="Arial Narrow"/>
              </a:rPr>
              <a:t>выполнен </a:t>
            </a:r>
            <a:r>
              <a:rPr dirty="0" sz="1600" spc="25" b="1">
                <a:solidFill>
                  <a:srgbClr val="D2232A"/>
                </a:solidFill>
                <a:latin typeface="Arial Narrow"/>
                <a:cs typeface="Arial Narrow"/>
              </a:rPr>
              <a:t>из </a:t>
            </a:r>
            <a:r>
              <a:rPr dirty="0" sz="1600" spc="35" b="1">
                <a:solidFill>
                  <a:srgbClr val="D2232A"/>
                </a:solidFill>
                <a:latin typeface="Arial Narrow"/>
                <a:cs typeface="Arial Narrow"/>
              </a:rPr>
              <a:t>ватного </a:t>
            </a:r>
            <a:r>
              <a:rPr dirty="0" sz="1600" spc="45" b="1">
                <a:solidFill>
                  <a:srgbClr val="D2232A"/>
                </a:solidFill>
                <a:latin typeface="Arial Narrow"/>
                <a:cs typeface="Arial Narrow"/>
              </a:rPr>
              <a:t>тампона</a:t>
            </a:r>
            <a:r>
              <a:rPr dirty="0" sz="1600" spc="45">
                <a:solidFill>
                  <a:srgbClr val="231F20"/>
                </a:solidFill>
              </a:rPr>
              <a:t>, </a:t>
            </a:r>
            <a:r>
              <a:rPr dirty="0" sz="1600" spc="75">
                <a:solidFill>
                  <a:srgbClr val="231F20"/>
                </a:solidFill>
              </a:rPr>
              <a:t>во </a:t>
            </a:r>
            <a:r>
              <a:rPr dirty="0" sz="1600" spc="90">
                <a:solidFill>
                  <a:srgbClr val="231F20"/>
                </a:solidFill>
              </a:rPr>
              <a:t>внутренней части </a:t>
            </a:r>
            <a:r>
              <a:rPr dirty="0" sz="1600" spc="320">
                <a:solidFill>
                  <a:srgbClr val="231F20"/>
                </a:solidFill>
              </a:rPr>
              <a:t> </a:t>
            </a:r>
            <a:r>
              <a:rPr dirty="0" sz="1600" spc="105">
                <a:solidFill>
                  <a:srgbClr val="231F20"/>
                </a:solidFill>
              </a:rPr>
              <a:t>которого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160"/>
              </a:spcBef>
            </a:pPr>
            <a:r>
              <a:rPr dirty="0" sz="1600" spc="70">
                <a:solidFill>
                  <a:srgbClr val="231F20"/>
                </a:solidFill>
              </a:rPr>
              <a:t>по </a:t>
            </a:r>
            <a:r>
              <a:rPr dirty="0" sz="1600" spc="80">
                <a:solidFill>
                  <a:srgbClr val="231F20"/>
                </a:solidFill>
              </a:rPr>
              <a:t>всей </a:t>
            </a:r>
            <a:r>
              <a:rPr dirty="0" sz="1600" spc="75">
                <a:solidFill>
                  <a:srgbClr val="231F20"/>
                </a:solidFill>
              </a:rPr>
              <a:t>длине </a:t>
            </a:r>
            <a:r>
              <a:rPr dirty="0" sz="1600" spc="85">
                <a:solidFill>
                  <a:srgbClr val="231F20"/>
                </a:solidFill>
              </a:rPr>
              <a:t>проходит </a:t>
            </a:r>
            <a:r>
              <a:rPr dirty="0" sz="1600" spc="105">
                <a:solidFill>
                  <a:srgbClr val="231F20"/>
                </a:solidFill>
              </a:rPr>
              <a:t>электропроводный </a:t>
            </a:r>
            <a:r>
              <a:rPr dirty="0" sz="1600" spc="65">
                <a:solidFill>
                  <a:srgbClr val="231F20"/>
                </a:solidFill>
              </a:rPr>
              <a:t>шнур, </a:t>
            </a:r>
            <a:r>
              <a:rPr dirty="0" sz="1600" spc="95">
                <a:solidFill>
                  <a:srgbClr val="231F20"/>
                </a:solidFill>
              </a:rPr>
              <a:t>обеспечивающий равномерное  </a:t>
            </a:r>
            <a:r>
              <a:rPr dirty="0" sz="1600" spc="75">
                <a:solidFill>
                  <a:srgbClr val="231F20"/>
                </a:solidFill>
              </a:rPr>
              <a:t>распределение </a:t>
            </a:r>
            <a:r>
              <a:rPr dirty="0" sz="1600" spc="110">
                <a:solidFill>
                  <a:srgbClr val="231F20"/>
                </a:solidFill>
              </a:rPr>
              <a:t>электрического</a:t>
            </a:r>
            <a:r>
              <a:rPr dirty="0" sz="1600" spc="160">
                <a:solidFill>
                  <a:srgbClr val="231F20"/>
                </a:solidFill>
              </a:rPr>
              <a:t> </a:t>
            </a:r>
            <a:r>
              <a:rPr dirty="0" sz="1600" spc="120">
                <a:solidFill>
                  <a:srgbClr val="231F20"/>
                </a:solidFill>
              </a:rPr>
              <a:t>тока.</a:t>
            </a:r>
            <a:endParaRPr sz="1600"/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 spc="80">
                <a:solidFill>
                  <a:srgbClr val="231F20"/>
                </a:solidFill>
              </a:rPr>
              <a:t>Электрод </a:t>
            </a:r>
            <a:r>
              <a:rPr dirty="0" sz="1600" spc="105">
                <a:solidFill>
                  <a:srgbClr val="231F20"/>
                </a:solidFill>
              </a:rPr>
              <a:t>упакован </a:t>
            </a:r>
            <a:r>
              <a:rPr dirty="0" sz="1600" spc="55">
                <a:solidFill>
                  <a:srgbClr val="231F20"/>
                </a:solidFill>
              </a:rPr>
              <a:t>в </a:t>
            </a:r>
            <a:r>
              <a:rPr dirty="0" sz="1600" spc="100">
                <a:solidFill>
                  <a:srgbClr val="231F20"/>
                </a:solidFill>
              </a:rPr>
              <a:t>герметичную </a:t>
            </a:r>
            <a:r>
              <a:rPr dirty="0" sz="1600" spc="120">
                <a:solidFill>
                  <a:srgbClr val="231F20"/>
                </a:solidFill>
              </a:rPr>
              <a:t>упаковку </a:t>
            </a:r>
            <a:r>
              <a:rPr dirty="0" sz="1600" spc="20">
                <a:solidFill>
                  <a:srgbClr val="231F20"/>
                </a:solidFill>
              </a:rPr>
              <a:t>и</a:t>
            </a:r>
            <a:r>
              <a:rPr dirty="0" sz="1600" spc="365">
                <a:solidFill>
                  <a:srgbClr val="231F20"/>
                </a:solidFill>
              </a:rPr>
              <a:t> </a:t>
            </a:r>
            <a:r>
              <a:rPr dirty="0" sz="1600" spc="95">
                <a:solidFill>
                  <a:srgbClr val="231F20"/>
                </a:solidFill>
              </a:rPr>
              <a:t>стерилизован.</a:t>
            </a:r>
            <a:endParaRPr sz="1600"/>
          </a:p>
        </p:txBody>
      </p:sp>
      <p:sp>
        <p:nvSpPr>
          <p:cNvPr id="33" name="object 33"/>
          <p:cNvSpPr/>
          <p:nvPr/>
        </p:nvSpPr>
        <p:spPr>
          <a:xfrm>
            <a:off x="1133995" y="948004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79090" y="3466210"/>
            <a:ext cx="2639568" cy="1438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3466210"/>
            <a:ext cx="2451744" cy="1438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46001" y="3466210"/>
            <a:ext cx="1798319" cy="2161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82751" y="3466210"/>
            <a:ext cx="1901952" cy="2161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72158" y="5848362"/>
            <a:ext cx="2378075" cy="581025"/>
          </a:xfrm>
          <a:custGeom>
            <a:avLst/>
            <a:gdLst/>
            <a:ahLst/>
            <a:cxnLst/>
            <a:rect l="l" t="t" r="r" b="b"/>
            <a:pathLst>
              <a:path w="2378075" h="581025">
                <a:moveTo>
                  <a:pt x="0" y="0"/>
                </a:moveTo>
                <a:lnTo>
                  <a:pt x="2377579" y="0"/>
                </a:lnTo>
                <a:lnTo>
                  <a:pt x="2377579" y="580732"/>
                </a:lnTo>
                <a:lnTo>
                  <a:pt x="0" y="580732"/>
                </a:lnTo>
                <a:lnTo>
                  <a:pt x="0" y="0"/>
                </a:lnTo>
                <a:close/>
              </a:path>
            </a:pathLst>
          </a:custGeom>
          <a:ln w="2430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61083" y="6129026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 h="0">
                <a:moveTo>
                  <a:pt x="0" y="0"/>
                </a:moveTo>
                <a:lnTo>
                  <a:pt x="1988477" y="0"/>
                </a:lnTo>
              </a:path>
            </a:pathLst>
          </a:custGeom>
          <a:ln w="545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94142" y="6242627"/>
            <a:ext cx="377190" cy="157480"/>
          </a:xfrm>
          <a:custGeom>
            <a:avLst/>
            <a:gdLst/>
            <a:ahLst/>
            <a:cxnLst/>
            <a:rect l="l" t="t" r="r" b="b"/>
            <a:pathLst>
              <a:path w="377189" h="157479">
                <a:moveTo>
                  <a:pt x="0" y="134073"/>
                </a:moveTo>
                <a:lnTo>
                  <a:pt x="25152" y="152370"/>
                </a:lnTo>
                <a:lnTo>
                  <a:pt x="47563" y="157132"/>
                </a:lnTo>
                <a:lnTo>
                  <a:pt x="67582" y="150854"/>
                </a:lnTo>
                <a:lnTo>
                  <a:pt x="85561" y="136034"/>
                </a:lnTo>
                <a:lnTo>
                  <a:pt x="101851" y="115167"/>
                </a:lnTo>
                <a:lnTo>
                  <a:pt x="116803" y="90750"/>
                </a:lnTo>
                <a:lnTo>
                  <a:pt x="130767" y="65279"/>
                </a:lnTo>
                <a:lnTo>
                  <a:pt x="144095" y="41249"/>
                </a:lnTo>
                <a:lnTo>
                  <a:pt x="157138" y="21158"/>
                </a:lnTo>
                <a:lnTo>
                  <a:pt x="170246" y="7501"/>
                </a:lnTo>
                <a:lnTo>
                  <a:pt x="183771" y="2775"/>
                </a:lnTo>
                <a:lnTo>
                  <a:pt x="198063" y="9475"/>
                </a:lnTo>
                <a:lnTo>
                  <a:pt x="213474" y="30099"/>
                </a:lnTo>
                <a:lnTo>
                  <a:pt x="237070" y="59797"/>
                </a:lnTo>
                <a:lnTo>
                  <a:pt x="257762" y="64259"/>
                </a:lnTo>
                <a:lnTo>
                  <a:pt x="278818" y="51996"/>
                </a:lnTo>
                <a:lnTo>
                  <a:pt x="303505" y="31524"/>
                </a:lnTo>
                <a:lnTo>
                  <a:pt x="335087" y="11354"/>
                </a:lnTo>
                <a:lnTo>
                  <a:pt x="376834" y="0"/>
                </a:lnTo>
              </a:path>
            </a:pathLst>
          </a:custGeom>
          <a:ln w="976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52078" y="5897654"/>
            <a:ext cx="399415" cy="92075"/>
          </a:xfrm>
          <a:custGeom>
            <a:avLst/>
            <a:gdLst/>
            <a:ahLst/>
            <a:cxnLst/>
            <a:rect l="l" t="t" r="r" b="b"/>
            <a:pathLst>
              <a:path w="399414" h="92075">
                <a:moveTo>
                  <a:pt x="399275" y="41836"/>
                </a:moveTo>
                <a:lnTo>
                  <a:pt x="383263" y="15172"/>
                </a:lnTo>
                <a:lnTo>
                  <a:pt x="364488" y="2039"/>
                </a:lnTo>
                <a:lnTo>
                  <a:pt x="343603" y="0"/>
                </a:lnTo>
                <a:lnTo>
                  <a:pt x="321259" y="6621"/>
                </a:lnTo>
                <a:lnTo>
                  <a:pt x="298109" y="19467"/>
                </a:lnTo>
                <a:lnTo>
                  <a:pt x="274805" y="36104"/>
                </a:lnTo>
                <a:lnTo>
                  <a:pt x="251999" y="54096"/>
                </a:lnTo>
                <a:lnTo>
                  <a:pt x="230342" y="71009"/>
                </a:lnTo>
                <a:lnTo>
                  <a:pt x="210487" y="84408"/>
                </a:lnTo>
                <a:lnTo>
                  <a:pt x="193086" y="91859"/>
                </a:lnTo>
                <a:lnTo>
                  <a:pt x="178792" y="90925"/>
                </a:lnTo>
                <a:lnTo>
                  <a:pt x="168255" y="79173"/>
                </a:lnTo>
                <a:lnTo>
                  <a:pt x="162128" y="54168"/>
                </a:lnTo>
                <a:lnTo>
                  <a:pt x="152009" y="17611"/>
                </a:lnTo>
                <a:lnTo>
                  <a:pt x="134705" y="5421"/>
                </a:lnTo>
                <a:lnTo>
                  <a:pt x="110534" y="8483"/>
                </a:lnTo>
                <a:lnTo>
                  <a:pt x="79814" y="17680"/>
                </a:lnTo>
                <a:lnTo>
                  <a:pt x="42863" y="23899"/>
                </a:lnTo>
                <a:lnTo>
                  <a:pt x="0" y="18024"/>
                </a:lnTo>
              </a:path>
            </a:pathLst>
          </a:custGeom>
          <a:ln w="976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22802" y="6207427"/>
            <a:ext cx="146050" cy="182245"/>
          </a:xfrm>
          <a:custGeom>
            <a:avLst/>
            <a:gdLst/>
            <a:ahLst/>
            <a:cxnLst/>
            <a:rect l="l" t="t" r="r" b="b"/>
            <a:pathLst>
              <a:path w="146050" h="182245">
                <a:moveTo>
                  <a:pt x="141579" y="181724"/>
                </a:moveTo>
                <a:lnTo>
                  <a:pt x="145756" y="152893"/>
                </a:lnTo>
                <a:lnTo>
                  <a:pt x="130398" y="136124"/>
                </a:lnTo>
                <a:lnTo>
                  <a:pt x="103669" y="127157"/>
                </a:lnTo>
                <a:lnTo>
                  <a:pt x="73733" y="121731"/>
                </a:lnTo>
                <a:lnTo>
                  <a:pt x="48755" y="115586"/>
                </a:lnTo>
                <a:lnTo>
                  <a:pt x="36899" y="104462"/>
                </a:lnTo>
                <a:lnTo>
                  <a:pt x="46329" y="84099"/>
                </a:lnTo>
                <a:lnTo>
                  <a:pt x="58569" y="58821"/>
                </a:lnTo>
                <a:lnTo>
                  <a:pt x="46010" y="44049"/>
                </a:lnTo>
                <a:lnTo>
                  <a:pt x="22028" y="28278"/>
                </a:lnTo>
                <a:lnTo>
                  <a:pt x="0" y="0"/>
                </a:lnTo>
              </a:path>
            </a:pathLst>
          </a:custGeom>
          <a:ln w="56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62753" y="6142291"/>
            <a:ext cx="172720" cy="229870"/>
          </a:xfrm>
          <a:custGeom>
            <a:avLst/>
            <a:gdLst/>
            <a:ahLst/>
            <a:cxnLst/>
            <a:rect l="l" t="t" r="r" b="b"/>
            <a:pathLst>
              <a:path w="172720" h="229870">
                <a:moveTo>
                  <a:pt x="11470" y="0"/>
                </a:moveTo>
                <a:lnTo>
                  <a:pt x="0" y="23731"/>
                </a:lnTo>
                <a:lnTo>
                  <a:pt x="4630" y="41793"/>
                </a:lnTo>
                <a:lnTo>
                  <a:pt x="21220" y="55389"/>
                </a:lnTo>
                <a:lnTo>
                  <a:pt x="45630" y="65721"/>
                </a:lnTo>
                <a:lnTo>
                  <a:pt x="73718" y="73993"/>
                </a:lnTo>
                <a:lnTo>
                  <a:pt x="101344" y="81408"/>
                </a:lnTo>
                <a:lnTo>
                  <a:pt x="124367" y="89168"/>
                </a:lnTo>
                <a:lnTo>
                  <a:pt x="138647" y="98478"/>
                </a:lnTo>
                <a:lnTo>
                  <a:pt x="140042" y="110539"/>
                </a:lnTo>
                <a:lnTo>
                  <a:pt x="124412" y="126555"/>
                </a:lnTo>
                <a:lnTo>
                  <a:pt x="103513" y="148909"/>
                </a:lnTo>
                <a:lnTo>
                  <a:pt x="108434" y="164832"/>
                </a:lnTo>
                <a:lnTo>
                  <a:pt x="128606" y="179893"/>
                </a:lnTo>
                <a:lnTo>
                  <a:pt x="153461" y="199657"/>
                </a:lnTo>
                <a:lnTo>
                  <a:pt x="172430" y="229692"/>
                </a:lnTo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60350" y="5877559"/>
            <a:ext cx="184150" cy="213360"/>
          </a:xfrm>
          <a:custGeom>
            <a:avLst/>
            <a:gdLst/>
            <a:ahLst/>
            <a:cxnLst/>
            <a:rect l="l" t="t" r="r" b="b"/>
            <a:pathLst>
              <a:path w="184150" h="213360">
                <a:moveTo>
                  <a:pt x="155063" y="213144"/>
                </a:moveTo>
                <a:lnTo>
                  <a:pt x="175862" y="191925"/>
                </a:lnTo>
                <a:lnTo>
                  <a:pt x="183935" y="175896"/>
                </a:lnTo>
                <a:lnTo>
                  <a:pt x="181266" y="164317"/>
                </a:lnTo>
                <a:lnTo>
                  <a:pt x="128632" y="148857"/>
                </a:lnTo>
                <a:lnTo>
                  <a:pt x="76185" y="147201"/>
                </a:lnTo>
                <a:lnTo>
                  <a:pt x="50704" y="146743"/>
                </a:lnTo>
                <a:lnTo>
                  <a:pt x="28362" y="145543"/>
                </a:lnTo>
                <a:lnTo>
                  <a:pt x="11142" y="142860"/>
                </a:lnTo>
                <a:lnTo>
                  <a:pt x="1026" y="137952"/>
                </a:lnTo>
                <a:lnTo>
                  <a:pt x="0" y="130077"/>
                </a:lnTo>
                <a:lnTo>
                  <a:pt x="10044" y="118495"/>
                </a:lnTo>
                <a:lnTo>
                  <a:pt x="33143" y="102463"/>
                </a:lnTo>
                <a:lnTo>
                  <a:pt x="66699" y="78502"/>
                </a:lnTo>
                <a:lnTo>
                  <a:pt x="76543" y="63233"/>
                </a:lnTo>
                <a:lnTo>
                  <a:pt x="69245" y="53305"/>
                </a:lnTo>
                <a:lnTo>
                  <a:pt x="51378" y="45369"/>
                </a:lnTo>
                <a:lnTo>
                  <a:pt x="29513" y="36073"/>
                </a:lnTo>
                <a:lnTo>
                  <a:pt x="10220" y="22067"/>
                </a:lnTo>
                <a:lnTo>
                  <a:pt x="72" y="0"/>
                </a:lnTo>
              </a:path>
            </a:pathLst>
          </a:custGeom>
          <a:ln w="892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713113" y="5891621"/>
            <a:ext cx="409575" cy="252729"/>
          </a:xfrm>
          <a:custGeom>
            <a:avLst/>
            <a:gdLst/>
            <a:ahLst/>
            <a:cxnLst/>
            <a:rect l="l" t="t" r="r" b="b"/>
            <a:pathLst>
              <a:path w="409575" h="252729">
                <a:moveTo>
                  <a:pt x="409232" y="10017"/>
                </a:moveTo>
                <a:lnTo>
                  <a:pt x="374151" y="0"/>
                </a:lnTo>
                <a:lnTo>
                  <a:pt x="346382" y="771"/>
                </a:lnTo>
                <a:lnTo>
                  <a:pt x="324839" y="10473"/>
                </a:lnTo>
                <a:lnTo>
                  <a:pt x="296079" y="49223"/>
                </a:lnTo>
                <a:lnTo>
                  <a:pt x="279177" y="101371"/>
                </a:lnTo>
                <a:lnTo>
                  <a:pt x="272456" y="127819"/>
                </a:lnTo>
                <a:lnTo>
                  <a:pt x="265439" y="152037"/>
                </a:lnTo>
                <a:lnTo>
                  <a:pt x="257038" y="172165"/>
                </a:lnTo>
                <a:lnTo>
                  <a:pt x="246168" y="186342"/>
                </a:lnTo>
                <a:lnTo>
                  <a:pt x="231741" y="192708"/>
                </a:lnTo>
                <a:lnTo>
                  <a:pt x="212671" y="189405"/>
                </a:lnTo>
                <a:lnTo>
                  <a:pt x="187871" y="174571"/>
                </a:lnTo>
                <a:lnTo>
                  <a:pt x="152777" y="154212"/>
                </a:lnTo>
                <a:lnTo>
                  <a:pt x="127943" y="152017"/>
                </a:lnTo>
                <a:lnTo>
                  <a:pt x="108863" y="163383"/>
                </a:lnTo>
                <a:lnTo>
                  <a:pt x="91034" y="183708"/>
                </a:lnTo>
                <a:lnTo>
                  <a:pt x="69950" y="208389"/>
                </a:lnTo>
                <a:lnTo>
                  <a:pt x="41107" y="232824"/>
                </a:lnTo>
                <a:lnTo>
                  <a:pt x="0" y="252409"/>
                </a:lnTo>
              </a:path>
            </a:pathLst>
          </a:custGeom>
          <a:ln w="1111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15489" y="6120387"/>
            <a:ext cx="356870" cy="268605"/>
          </a:xfrm>
          <a:custGeom>
            <a:avLst/>
            <a:gdLst/>
            <a:ahLst/>
            <a:cxnLst/>
            <a:rect l="l" t="t" r="r" b="b"/>
            <a:pathLst>
              <a:path w="356869" h="268604">
                <a:moveTo>
                  <a:pt x="356882" y="2091"/>
                </a:moveTo>
                <a:lnTo>
                  <a:pt x="316170" y="0"/>
                </a:lnTo>
                <a:lnTo>
                  <a:pt x="284936" y="1695"/>
                </a:lnTo>
                <a:lnTo>
                  <a:pt x="262168" y="6733"/>
                </a:lnTo>
                <a:lnTo>
                  <a:pt x="246856" y="14669"/>
                </a:lnTo>
                <a:lnTo>
                  <a:pt x="237988" y="25059"/>
                </a:lnTo>
                <a:lnTo>
                  <a:pt x="234553" y="37458"/>
                </a:lnTo>
                <a:lnTo>
                  <a:pt x="235540" y="51422"/>
                </a:lnTo>
                <a:lnTo>
                  <a:pt x="239936" y="66505"/>
                </a:lnTo>
                <a:lnTo>
                  <a:pt x="246731" y="82264"/>
                </a:lnTo>
                <a:lnTo>
                  <a:pt x="254914" y="98253"/>
                </a:lnTo>
                <a:lnTo>
                  <a:pt x="263473" y="114028"/>
                </a:lnTo>
                <a:lnTo>
                  <a:pt x="271396" y="129145"/>
                </a:lnTo>
                <a:lnTo>
                  <a:pt x="277673" y="143158"/>
                </a:lnTo>
                <a:lnTo>
                  <a:pt x="281291" y="155624"/>
                </a:lnTo>
                <a:lnTo>
                  <a:pt x="281241" y="166098"/>
                </a:lnTo>
                <a:lnTo>
                  <a:pt x="276509" y="174134"/>
                </a:lnTo>
                <a:lnTo>
                  <a:pt x="266086" y="179290"/>
                </a:lnTo>
                <a:lnTo>
                  <a:pt x="248959" y="181119"/>
                </a:lnTo>
                <a:lnTo>
                  <a:pt x="224118" y="179177"/>
                </a:lnTo>
                <a:lnTo>
                  <a:pt x="190550" y="173021"/>
                </a:lnTo>
                <a:lnTo>
                  <a:pt x="138389" y="163973"/>
                </a:lnTo>
                <a:lnTo>
                  <a:pt x="84797" y="168773"/>
                </a:lnTo>
                <a:lnTo>
                  <a:pt x="62514" y="212841"/>
                </a:lnTo>
                <a:lnTo>
                  <a:pt x="52254" y="231931"/>
                </a:lnTo>
                <a:lnTo>
                  <a:pt x="32943" y="250957"/>
                </a:lnTo>
                <a:lnTo>
                  <a:pt x="0" y="268563"/>
                </a:lnTo>
              </a:path>
            </a:pathLst>
          </a:custGeom>
          <a:ln w="608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76234" y="5903925"/>
            <a:ext cx="172720" cy="229870"/>
          </a:xfrm>
          <a:custGeom>
            <a:avLst/>
            <a:gdLst/>
            <a:ahLst/>
            <a:cxnLst/>
            <a:rect l="l" t="t" r="r" b="b"/>
            <a:pathLst>
              <a:path w="172720" h="229870">
                <a:moveTo>
                  <a:pt x="11477" y="0"/>
                </a:moveTo>
                <a:lnTo>
                  <a:pt x="0" y="23725"/>
                </a:lnTo>
                <a:lnTo>
                  <a:pt x="4624" y="41783"/>
                </a:lnTo>
                <a:lnTo>
                  <a:pt x="21210" y="55377"/>
                </a:lnTo>
                <a:lnTo>
                  <a:pt x="45617" y="65710"/>
                </a:lnTo>
                <a:lnTo>
                  <a:pt x="73703" y="73983"/>
                </a:lnTo>
                <a:lnTo>
                  <a:pt x="101327" y="81400"/>
                </a:lnTo>
                <a:lnTo>
                  <a:pt x="124349" y="89163"/>
                </a:lnTo>
                <a:lnTo>
                  <a:pt x="138628" y="98475"/>
                </a:lnTo>
                <a:lnTo>
                  <a:pt x="140023" y="110538"/>
                </a:lnTo>
                <a:lnTo>
                  <a:pt x="124393" y="126555"/>
                </a:lnTo>
                <a:lnTo>
                  <a:pt x="103495" y="148914"/>
                </a:lnTo>
                <a:lnTo>
                  <a:pt x="108416" y="164838"/>
                </a:lnTo>
                <a:lnTo>
                  <a:pt x="128587" y="179897"/>
                </a:lnTo>
                <a:lnTo>
                  <a:pt x="153442" y="199658"/>
                </a:lnTo>
                <a:lnTo>
                  <a:pt x="172412" y="229692"/>
                </a:lnTo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49560" y="6074574"/>
            <a:ext cx="2529205" cy="118110"/>
          </a:xfrm>
          <a:custGeom>
            <a:avLst/>
            <a:gdLst/>
            <a:ahLst/>
            <a:cxnLst/>
            <a:rect l="l" t="t" r="r" b="b"/>
            <a:pathLst>
              <a:path w="2529204" h="118110">
                <a:moveTo>
                  <a:pt x="0" y="0"/>
                </a:moveTo>
                <a:lnTo>
                  <a:pt x="2529116" y="0"/>
                </a:lnTo>
                <a:lnTo>
                  <a:pt x="2529116" y="117627"/>
                </a:lnTo>
                <a:lnTo>
                  <a:pt x="0" y="1176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49560" y="6074574"/>
            <a:ext cx="2529205" cy="118110"/>
          </a:xfrm>
          <a:custGeom>
            <a:avLst/>
            <a:gdLst/>
            <a:ahLst/>
            <a:cxnLst/>
            <a:rect l="l" t="t" r="r" b="b"/>
            <a:pathLst>
              <a:path w="2529204" h="118110">
                <a:moveTo>
                  <a:pt x="0" y="0"/>
                </a:moveTo>
                <a:lnTo>
                  <a:pt x="2529116" y="0"/>
                </a:lnTo>
                <a:lnTo>
                  <a:pt x="2529116" y="117627"/>
                </a:lnTo>
                <a:lnTo>
                  <a:pt x="0" y="117627"/>
                </a:lnTo>
                <a:lnTo>
                  <a:pt x="0" y="0"/>
                </a:lnTo>
                <a:close/>
              </a:path>
            </a:pathLst>
          </a:custGeom>
          <a:ln w="2430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94267" y="6120115"/>
            <a:ext cx="0" cy="931544"/>
          </a:xfrm>
          <a:custGeom>
            <a:avLst/>
            <a:gdLst/>
            <a:ahLst/>
            <a:cxnLst/>
            <a:rect l="l" t="t" r="r" b="b"/>
            <a:pathLst>
              <a:path w="0" h="931545">
                <a:moveTo>
                  <a:pt x="0" y="93151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79172" y="6120108"/>
            <a:ext cx="0" cy="509905"/>
          </a:xfrm>
          <a:custGeom>
            <a:avLst/>
            <a:gdLst/>
            <a:ahLst/>
            <a:cxnLst/>
            <a:rect l="l" t="t" r="r" b="b"/>
            <a:pathLst>
              <a:path w="0" h="509904">
                <a:moveTo>
                  <a:pt x="0" y="509473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08099" y="5329948"/>
            <a:ext cx="0" cy="678815"/>
          </a:xfrm>
          <a:custGeom>
            <a:avLst/>
            <a:gdLst/>
            <a:ahLst/>
            <a:cxnLst/>
            <a:rect l="l" t="t" r="r" b="b"/>
            <a:pathLst>
              <a:path w="0" h="678814">
                <a:moveTo>
                  <a:pt x="0" y="678408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73346" y="5632475"/>
            <a:ext cx="0" cy="506730"/>
          </a:xfrm>
          <a:custGeom>
            <a:avLst/>
            <a:gdLst/>
            <a:ahLst/>
            <a:cxnLst/>
            <a:rect l="l" t="t" r="r" b="b"/>
            <a:pathLst>
              <a:path w="0" h="506729">
                <a:moveTo>
                  <a:pt x="0" y="506247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223642" y="6817453"/>
            <a:ext cx="1960880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>
                <a:solidFill>
                  <a:srgbClr val="231F20"/>
                </a:solidFill>
                <a:latin typeface="Arial Narrow"/>
                <a:cs typeface="Arial Narrow"/>
              </a:rPr>
              <a:t>Токоподводный</a:t>
            </a:r>
            <a:r>
              <a:rPr dirty="0" sz="1800" spc="3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10">
                <a:solidFill>
                  <a:srgbClr val="231F20"/>
                </a:solidFill>
                <a:latin typeface="Arial Narrow"/>
                <a:cs typeface="Arial Narrow"/>
              </a:rPr>
              <a:t>шнур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45500" y="5272798"/>
            <a:ext cx="7076440" cy="141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31F20"/>
                </a:solidFill>
                <a:latin typeface="Arial Narrow"/>
                <a:cs typeface="Arial Narrow"/>
              </a:rPr>
              <a:t>Ватный</a:t>
            </a: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30">
                <a:solidFill>
                  <a:srgbClr val="231F20"/>
                </a:solidFill>
                <a:latin typeface="Arial Narrow"/>
                <a:cs typeface="Arial Narrow"/>
              </a:rPr>
              <a:t>тампон</a:t>
            </a:r>
            <a:endParaRPr sz="1800">
              <a:latin typeface="Arial Narrow"/>
              <a:cs typeface="Arial Narrow"/>
            </a:endParaRPr>
          </a:p>
          <a:p>
            <a:pPr algn="ctr" marR="1243965">
              <a:lnSpc>
                <a:spcPct val="100000"/>
              </a:lnSpc>
              <a:spcBef>
                <a:spcPts val="220"/>
              </a:spcBef>
            </a:pPr>
            <a:r>
              <a:rPr dirty="0" sz="1800" spc="15">
                <a:solidFill>
                  <a:srgbClr val="231F20"/>
                </a:solidFill>
                <a:latin typeface="Arial Narrow"/>
                <a:cs typeface="Arial Narrow"/>
              </a:rPr>
              <a:t>Изоляция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4575175">
              <a:lnSpc>
                <a:spcPct val="100000"/>
              </a:lnSpc>
            </a:pPr>
            <a:r>
              <a:rPr dirty="0" sz="1800" spc="-10">
                <a:solidFill>
                  <a:srgbClr val="231F20"/>
                </a:solidFill>
                <a:latin typeface="Arial Narrow"/>
                <a:cs typeface="Arial Narrow"/>
              </a:rPr>
              <a:t>Место </a:t>
            </a: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подключения</a:t>
            </a:r>
            <a:r>
              <a:rPr dirty="0" sz="1800" spc="10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кабеля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33995" y="1449006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89302" y="741260"/>
            <a:ext cx="6910070" cy="762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995"/>
              </a:lnSpc>
            </a:pPr>
            <a:r>
              <a:rPr dirty="0" spc="-170"/>
              <a:t>АДГЕЗИВНЫЕ</a:t>
            </a:r>
            <a:r>
              <a:rPr dirty="0" spc="-80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23" name="object 23"/>
          <p:cNvSpPr/>
          <p:nvPr/>
        </p:nvSpPr>
        <p:spPr>
          <a:xfrm>
            <a:off x="1794001" y="1026007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46859" y="371400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46859" y="395640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46859" y="419881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46859" y="443221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189302" y="1553413"/>
            <a:ext cx="8029575" cy="3342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79425" indent="-635">
              <a:lnSpc>
                <a:spcPct val="83300"/>
              </a:lnSpc>
            </a:pP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Адгезивные (самоклеящиеся) </a:t>
            </a:r>
            <a:r>
              <a:rPr dirty="0" sz="2000" spc="130">
                <a:solidFill>
                  <a:srgbClr val="25408F"/>
                </a:solidFill>
                <a:latin typeface="Arial Narrow"/>
                <a:cs typeface="Arial Narrow"/>
              </a:rPr>
              <a:t>электроды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предназначены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для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проведения 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электроимпульсной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терапии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(электростимуляции) </a:t>
            </a: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мышц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изготовлены </a:t>
            </a:r>
            <a:r>
              <a:rPr dirty="0" sz="1600" spc="45">
                <a:solidFill>
                  <a:srgbClr val="231F20"/>
                </a:solidFill>
                <a:latin typeface="Arial Narrow"/>
                <a:cs typeface="Arial Narrow"/>
              </a:rPr>
              <a:t>на</a:t>
            </a:r>
            <a:r>
              <a:rPr dirty="0" sz="1600" spc="37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основе</a:t>
            </a:r>
            <a:endParaRPr sz="1600">
              <a:latin typeface="Arial Narrow"/>
              <a:cs typeface="Arial Narrow"/>
            </a:endParaRPr>
          </a:p>
          <a:p>
            <a:pPr marL="12700" marR="194310">
              <a:lnSpc>
                <a:spcPts val="1600"/>
              </a:lnSpc>
            </a:pP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электропроводной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бумаги,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которая равномерно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распределяет </a:t>
            </a:r>
            <a:r>
              <a:rPr dirty="0" sz="1600" spc="120">
                <a:solidFill>
                  <a:srgbClr val="231F20"/>
                </a:solidFill>
                <a:latin typeface="Arial Narrow"/>
                <a:cs typeface="Arial Narrow"/>
              </a:rPr>
              <a:t>ток </a:t>
            </a:r>
            <a:r>
              <a:rPr dirty="0" sz="1600" spc="70">
                <a:solidFill>
                  <a:srgbClr val="231F20"/>
                </a:solidFill>
                <a:latin typeface="Arial Narrow"/>
                <a:cs typeface="Arial Narrow"/>
              </a:rPr>
              <a:t>по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всей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поверхности 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электрода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покрыта </a:t>
            </a:r>
            <a:r>
              <a:rPr dirty="0" sz="1600" spc="120">
                <a:solidFill>
                  <a:srgbClr val="231F20"/>
                </a:solidFill>
                <a:latin typeface="Arial Narrow"/>
                <a:cs typeface="Arial Narrow"/>
              </a:rPr>
              <a:t>высококачественным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адгезивным электропроводным</a:t>
            </a:r>
            <a:r>
              <a:rPr dirty="0" sz="1600" spc="409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гелем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</a:pP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(высокое качество </a:t>
            </a:r>
            <a:r>
              <a:rPr dirty="0" sz="1600" spc="65">
                <a:solidFill>
                  <a:srgbClr val="231F20"/>
                </a:solidFill>
                <a:latin typeface="Arial Narrow"/>
                <a:cs typeface="Arial Narrow"/>
              </a:rPr>
              <a:t>геля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обеспечивает хороший </a:t>
            </a:r>
            <a:r>
              <a:rPr dirty="0" sz="1600" spc="130">
                <a:solidFill>
                  <a:srgbClr val="231F20"/>
                </a:solidFill>
                <a:latin typeface="Arial Narrow"/>
                <a:cs typeface="Arial Narrow"/>
              </a:rPr>
              <a:t>контакт </a:t>
            </a:r>
            <a:r>
              <a:rPr dirty="0" sz="1600" spc="35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любыми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типами </a:t>
            </a:r>
            <a:r>
              <a:rPr dirty="0" sz="1600" spc="145">
                <a:solidFill>
                  <a:srgbClr val="231F20"/>
                </a:solidFill>
                <a:latin typeface="Arial Narrow"/>
                <a:cs typeface="Arial Narrow"/>
              </a:rPr>
              <a:t>кожи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пациента 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позволяет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избежать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процедуры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эпиляции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при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снятии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электродов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после 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процедуры).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Контакт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электрода </a:t>
            </a:r>
            <a:r>
              <a:rPr dirty="0" sz="1600" spc="35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кабелем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осуществляется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при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помощи</a:t>
            </a:r>
            <a:r>
              <a:rPr dirty="0" sz="1600" spc="52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Arial Narrow"/>
                <a:cs typeface="Arial Narrow"/>
              </a:rPr>
              <a:t>зажима.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40" b="1">
                <a:solidFill>
                  <a:srgbClr val="D2232A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55" b="1">
                <a:solidFill>
                  <a:srgbClr val="D2232A"/>
                </a:solidFill>
                <a:latin typeface="Arial Narrow"/>
                <a:cs typeface="Arial Narrow"/>
              </a:rPr>
              <a:t>имеет </a:t>
            </a:r>
            <a:r>
              <a:rPr dirty="0" sz="1600" spc="30" b="1">
                <a:solidFill>
                  <a:srgbClr val="D2232A"/>
                </a:solidFill>
                <a:latin typeface="Arial Narrow"/>
                <a:cs typeface="Arial Narrow"/>
              </a:rPr>
              <a:t>четырёхслойную</a:t>
            </a:r>
            <a:r>
              <a:rPr dirty="0" sz="1600" spc="285" b="1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dirty="0" sz="1600" spc="65" b="1">
                <a:solidFill>
                  <a:srgbClr val="D2232A"/>
                </a:solidFill>
                <a:latin typeface="Arial Narrow"/>
                <a:cs typeface="Arial Narrow"/>
              </a:rPr>
              <a:t>структуру:</a:t>
            </a:r>
            <a:endParaRPr sz="1600">
              <a:latin typeface="Arial Narrow"/>
              <a:cs typeface="Arial Narrow"/>
            </a:endParaRPr>
          </a:p>
          <a:p>
            <a:pPr marL="12700" marR="1276350">
              <a:lnSpc>
                <a:spcPts val="1880"/>
              </a:lnSpc>
              <a:spcBef>
                <a:spcPts val="340"/>
              </a:spcBef>
            </a:pP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наружный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токоизолирующий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слой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из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нетканого </a:t>
            </a:r>
            <a:r>
              <a:rPr dirty="0" sz="1600" spc="70">
                <a:solidFill>
                  <a:srgbClr val="231F20"/>
                </a:solidFill>
                <a:latin typeface="Arial Narrow"/>
                <a:cs typeface="Arial Narrow"/>
              </a:rPr>
              <a:t>материала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(разноцветный) 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электропроводная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бумага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(серого</a:t>
            </a:r>
            <a:r>
              <a:rPr dirty="0" sz="1600" spc="15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цвета)</a:t>
            </a:r>
            <a:endParaRPr sz="1600">
              <a:latin typeface="Arial Narrow"/>
              <a:cs typeface="Arial Narrow"/>
            </a:endParaRPr>
          </a:p>
          <a:p>
            <a:pPr marL="12700" marR="4755515">
              <a:lnSpc>
                <a:spcPts val="1880"/>
              </a:lnSpc>
            </a:pP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адгезивный электропроводный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гель  плёнка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для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хранения</a:t>
            </a:r>
            <a:r>
              <a:rPr dirty="0" sz="1600" spc="17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электрода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600" spc="40" b="1">
                <a:solidFill>
                  <a:srgbClr val="D2232A"/>
                </a:solidFill>
                <a:latin typeface="Arial Narrow"/>
                <a:cs typeface="Arial Narrow"/>
              </a:rPr>
              <a:t>Адгезивные </a:t>
            </a:r>
            <a:r>
              <a:rPr dirty="0" sz="1600" spc="45" b="1">
                <a:solidFill>
                  <a:srgbClr val="D2232A"/>
                </a:solidFill>
                <a:latin typeface="Arial Narrow"/>
                <a:cs typeface="Arial Narrow"/>
              </a:rPr>
              <a:t>электроды </a:t>
            </a:r>
            <a:r>
              <a:rPr dirty="0" sz="1600" spc="5" b="1">
                <a:solidFill>
                  <a:srgbClr val="D2232A"/>
                </a:solidFill>
                <a:latin typeface="Arial Narrow"/>
                <a:cs typeface="Arial Narrow"/>
              </a:rPr>
              <a:t>не </a:t>
            </a:r>
            <a:r>
              <a:rPr dirty="0" sz="1600" spc="65" b="1">
                <a:solidFill>
                  <a:srgbClr val="D2232A"/>
                </a:solidFill>
                <a:latin typeface="Arial Narrow"/>
                <a:cs typeface="Arial Narrow"/>
              </a:rPr>
              <a:t>подлежат </a:t>
            </a:r>
            <a:r>
              <a:rPr dirty="0" sz="1600" spc="75" b="1">
                <a:solidFill>
                  <a:srgbClr val="D2232A"/>
                </a:solidFill>
                <a:latin typeface="Arial Narrow"/>
                <a:cs typeface="Arial Narrow"/>
              </a:rPr>
              <a:t>никаким </a:t>
            </a:r>
            <a:r>
              <a:rPr dirty="0" sz="1600" spc="45" b="1">
                <a:solidFill>
                  <a:srgbClr val="D2232A"/>
                </a:solidFill>
                <a:latin typeface="Arial Narrow"/>
                <a:cs typeface="Arial Narrow"/>
              </a:rPr>
              <a:t>видам </a:t>
            </a:r>
            <a:r>
              <a:rPr dirty="0" sz="1600" spc="35" b="1">
                <a:solidFill>
                  <a:srgbClr val="D2232A"/>
                </a:solidFill>
                <a:latin typeface="Arial Narrow"/>
                <a:cs typeface="Arial Narrow"/>
              </a:rPr>
              <a:t>санитарной </a:t>
            </a:r>
            <a:r>
              <a:rPr dirty="0" sz="1600" spc="320" b="1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dirty="0" sz="1600" spc="60" b="1">
                <a:solidFill>
                  <a:srgbClr val="D2232A"/>
                </a:solidFill>
                <a:latin typeface="Arial Narrow"/>
                <a:cs typeface="Arial Narrow"/>
              </a:rPr>
              <a:t>обработки.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2002" y="5157863"/>
            <a:ext cx="2826004" cy="2014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67299" y="6740758"/>
            <a:ext cx="51308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75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68001" y="5157863"/>
            <a:ext cx="2826004" cy="2014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243036" y="5157863"/>
            <a:ext cx="2008631" cy="2014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54000" y="5157863"/>
            <a:ext cx="1825980" cy="2014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8912" y="12"/>
            <a:ext cx="28330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97825" y="4535999"/>
            <a:ext cx="2490177" cy="1868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35999"/>
            <a:ext cx="2418174" cy="1868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9133" y="4535999"/>
            <a:ext cx="2490177" cy="186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06682" y="4535999"/>
            <a:ext cx="2490177" cy="186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5166" y="3505"/>
            <a:ext cx="1510419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25166" y="3505"/>
            <a:ext cx="1415476" cy="755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25166" y="3505"/>
            <a:ext cx="1363520" cy="7556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64079" y="3505"/>
            <a:ext cx="1618068" cy="7556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22104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4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9898" y="3234506"/>
                </a:lnTo>
                <a:lnTo>
                  <a:pt x="1569898" y="2057916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70354" h="7560309">
                <a:moveTo>
                  <a:pt x="1569898" y="3853697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9898" y="4825185"/>
                </a:lnTo>
                <a:lnTo>
                  <a:pt x="1569898" y="3853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21864" y="3505"/>
            <a:ext cx="1266111" cy="7556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000488" y="6740758"/>
            <a:ext cx="51308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75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2299" y="943559"/>
            <a:ext cx="6470650" cy="145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400" spc="-459" b="1">
                <a:solidFill>
                  <a:srgbClr val="00AEEF"/>
                </a:solidFill>
                <a:latin typeface="Arial Narrow"/>
                <a:cs typeface="Arial Narrow"/>
              </a:rPr>
              <a:t>ГДЕ</a:t>
            </a:r>
            <a:r>
              <a:rPr dirty="0" sz="9400" spc="-140" b="1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dirty="0" sz="9400" spc="-120" b="1">
                <a:solidFill>
                  <a:srgbClr val="00AEEF"/>
                </a:solidFill>
                <a:latin typeface="Arial Narrow"/>
                <a:cs typeface="Arial Narrow"/>
              </a:rPr>
              <a:t>КУПИТЬ?</a:t>
            </a:r>
            <a:endParaRPr sz="94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0484" y="765479"/>
            <a:ext cx="833945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65" b="1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900" spc="-175" b="1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2900" spc="50" b="1">
                <a:solidFill>
                  <a:srgbClr val="25408F"/>
                </a:solidFill>
                <a:latin typeface="Arial Narrow"/>
                <a:cs typeface="Arial Narrow"/>
              </a:rPr>
              <a:t>НИЗКОЧАСТОТНОЙ</a:t>
            </a:r>
            <a:r>
              <a:rPr dirty="0" sz="2900" spc="330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900" spc="55" b="1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40484" y="2747327"/>
            <a:ext cx="5511800" cy="142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490"/>
              </a:lnSpc>
            </a:pPr>
            <a:r>
              <a:rPr dirty="0" sz="2100" spc="-80" b="1">
                <a:solidFill>
                  <a:srgbClr val="25408F"/>
                </a:solidFill>
                <a:latin typeface="Arial Narrow"/>
                <a:cs typeface="Arial Narrow"/>
              </a:rPr>
              <a:t>ООО</a:t>
            </a:r>
            <a:r>
              <a:rPr dirty="0" sz="2100" spc="85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100" spc="75" b="1">
                <a:solidFill>
                  <a:srgbClr val="25408F"/>
                </a:solidFill>
                <a:latin typeface="Arial Narrow"/>
                <a:cs typeface="Arial Narrow"/>
              </a:rPr>
              <a:t>«ИНИСС-мед»</a:t>
            </a:r>
            <a:endParaRPr sz="2100">
              <a:latin typeface="Arial Narrow"/>
              <a:cs typeface="Arial Narrow"/>
            </a:endParaRPr>
          </a:p>
          <a:p>
            <a:pPr marL="12700" marR="5080">
              <a:lnSpc>
                <a:spcPts val="2160"/>
              </a:lnSpc>
              <a:spcBef>
                <a:spcPts val="40"/>
              </a:spcBef>
            </a:pPr>
            <a:r>
              <a:rPr dirty="0" sz="1800" spc="95">
                <a:solidFill>
                  <a:srgbClr val="25408F"/>
                </a:solidFill>
                <a:latin typeface="Arial Narrow"/>
                <a:cs typeface="Arial Narrow"/>
              </a:rPr>
              <a:t>г. </a:t>
            </a:r>
            <a:r>
              <a:rPr dirty="0" sz="1800" spc="90">
                <a:solidFill>
                  <a:srgbClr val="25408F"/>
                </a:solidFill>
                <a:latin typeface="Arial Narrow"/>
                <a:cs typeface="Arial Narrow"/>
              </a:rPr>
              <a:t>Санкт-Петербург, </a:t>
            </a:r>
            <a:r>
              <a:rPr dirty="0" sz="1800" spc="55">
                <a:solidFill>
                  <a:srgbClr val="25408F"/>
                </a:solidFill>
                <a:latin typeface="Arial Narrow"/>
                <a:cs typeface="Arial Narrow"/>
              </a:rPr>
              <a:t>ул. </a:t>
            </a:r>
            <a:r>
              <a:rPr dirty="0" sz="1800" spc="75">
                <a:solidFill>
                  <a:srgbClr val="25408F"/>
                </a:solidFill>
                <a:latin typeface="Arial Narrow"/>
                <a:cs typeface="Arial Narrow"/>
              </a:rPr>
              <a:t>Громова, </a:t>
            </a:r>
            <a:r>
              <a:rPr dirty="0" sz="1800" spc="114">
                <a:solidFill>
                  <a:srgbClr val="25408F"/>
                </a:solidFill>
                <a:latin typeface="Arial Narrow"/>
                <a:cs typeface="Arial Narrow"/>
              </a:rPr>
              <a:t>дом </a:t>
            </a:r>
            <a:r>
              <a:rPr dirty="0" sz="1800" spc="20">
                <a:solidFill>
                  <a:srgbClr val="25408F"/>
                </a:solidFill>
                <a:latin typeface="Arial Narrow"/>
                <a:cs typeface="Arial Narrow"/>
              </a:rPr>
              <a:t>4, </a:t>
            </a:r>
            <a:r>
              <a:rPr dirty="0" sz="1800" spc="30">
                <a:solidFill>
                  <a:srgbClr val="25408F"/>
                </a:solidFill>
                <a:latin typeface="Arial Narrow"/>
                <a:cs typeface="Arial Narrow"/>
              </a:rPr>
              <a:t>БЦ </a:t>
            </a:r>
            <a:r>
              <a:rPr dirty="0" sz="1800" spc="75">
                <a:solidFill>
                  <a:srgbClr val="25408F"/>
                </a:solidFill>
                <a:latin typeface="Arial Narrow"/>
                <a:cs typeface="Arial Narrow"/>
              </a:rPr>
              <a:t>«Громов»  </a:t>
            </a:r>
            <a:r>
              <a:rPr dirty="0" sz="1800" spc="100">
                <a:solidFill>
                  <a:srgbClr val="25408F"/>
                </a:solidFill>
                <a:latin typeface="Arial Narrow"/>
                <a:cs typeface="Arial Narrow"/>
              </a:rPr>
              <a:t>тел./факс: </a:t>
            </a:r>
            <a:r>
              <a:rPr dirty="0" sz="1800" spc="55">
                <a:solidFill>
                  <a:srgbClr val="25408F"/>
                </a:solidFill>
                <a:latin typeface="Arial Narrow"/>
                <a:cs typeface="Arial Narrow"/>
              </a:rPr>
              <a:t>+7 </a:t>
            </a:r>
            <a:r>
              <a:rPr dirty="0" sz="1800" spc="95">
                <a:solidFill>
                  <a:srgbClr val="25408F"/>
                </a:solidFill>
                <a:latin typeface="Arial Narrow"/>
                <a:cs typeface="Arial Narrow"/>
              </a:rPr>
              <a:t>(812) </a:t>
            </a:r>
            <a:r>
              <a:rPr dirty="0" sz="1800" spc="90">
                <a:solidFill>
                  <a:srgbClr val="25408F"/>
                </a:solidFill>
                <a:latin typeface="Arial Narrow"/>
                <a:cs typeface="Arial Narrow"/>
              </a:rPr>
              <a:t>313-76-68, </a:t>
            </a:r>
            <a:r>
              <a:rPr dirty="0" sz="1800" spc="95">
                <a:solidFill>
                  <a:srgbClr val="25408F"/>
                </a:solidFill>
                <a:latin typeface="Arial Narrow"/>
                <a:cs typeface="Arial Narrow"/>
              </a:rPr>
              <a:t>моб.: </a:t>
            </a:r>
            <a:r>
              <a:rPr dirty="0" sz="1800" spc="55">
                <a:solidFill>
                  <a:srgbClr val="25408F"/>
                </a:solidFill>
                <a:latin typeface="Arial Narrow"/>
                <a:cs typeface="Arial Narrow"/>
              </a:rPr>
              <a:t>+7 </a:t>
            </a:r>
            <a:r>
              <a:rPr dirty="0" sz="1800" spc="95">
                <a:solidFill>
                  <a:srgbClr val="25408F"/>
                </a:solidFill>
                <a:latin typeface="Arial Narrow"/>
                <a:cs typeface="Arial Narrow"/>
              </a:rPr>
              <a:t>(911)</a:t>
            </a:r>
            <a:r>
              <a:rPr dirty="0" sz="1800" spc="515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800" spc="110">
                <a:solidFill>
                  <a:srgbClr val="25408F"/>
                </a:solidFill>
                <a:latin typeface="Arial Narrow"/>
                <a:cs typeface="Arial Narrow"/>
              </a:rPr>
              <a:t>218-44-51</a:t>
            </a:r>
            <a:endParaRPr sz="1800">
              <a:latin typeface="Arial Narrow"/>
              <a:cs typeface="Arial Narrow"/>
            </a:endParaRPr>
          </a:p>
          <a:p>
            <a:pPr marL="12700" marR="3450590">
              <a:lnSpc>
                <a:spcPts val="2160"/>
              </a:lnSpc>
            </a:pPr>
            <a:r>
              <a:rPr dirty="0" sz="1800" spc="95">
                <a:solidFill>
                  <a:srgbClr val="25408F"/>
                </a:solidFill>
                <a:latin typeface="Arial Narrow"/>
                <a:cs typeface="Arial Narrow"/>
              </a:rPr>
              <a:t>e-mail: </a:t>
            </a:r>
            <a:r>
              <a:rPr dirty="0" sz="1800" spc="110">
                <a:solidFill>
                  <a:srgbClr val="25408F"/>
                </a:solidFill>
                <a:latin typeface="Arial Narrow"/>
                <a:cs typeface="Arial Narrow"/>
                <a:hlinkClick r:id="rId17"/>
              </a:rPr>
              <a:t>mail@iniss.ru </a:t>
            </a:r>
            <a:r>
              <a:rPr dirty="0" sz="1800" spc="11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800" spc="100">
                <a:solidFill>
                  <a:srgbClr val="25408F"/>
                </a:solidFill>
                <a:latin typeface="Arial Narrow"/>
                <a:cs typeface="Arial Narrow"/>
                <a:hlinkClick r:id="rId18"/>
              </a:rPr>
              <a:t>www.иниссмед.рф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954031" y="4332643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4" h="407035">
                <a:moveTo>
                  <a:pt x="203352" y="406717"/>
                </a:moveTo>
                <a:lnTo>
                  <a:pt x="249978" y="401346"/>
                </a:lnTo>
                <a:lnTo>
                  <a:pt x="292780" y="386048"/>
                </a:lnTo>
                <a:lnTo>
                  <a:pt x="330537" y="362042"/>
                </a:lnTo>
                <a:lnTo>
                  <a:pt x="362029" y="330550"/>
                </a:lnTo>
                <a:lnTo>
                  <a:pt x="386035" y="292793"/>
                </a:lnTo>
                <a:lnTo>
                  <a:pt x="401333" y="249991"/>
                </a:lnTo>
                <a:lnTo>
                  <a:pt x="406704" y="203365"/>
                </a:lnTo>
                <a:lnTo>
                  <a:pt x="401333" y="156734"/>
                </a:lnTo>
                <a:lnTo>
                  <a:pt x="386035" y="113928"/>
                </a:lnTo>
                <a:lnTo>
                  <a:pt x="362029" y="76169"/>
                </a:lnTo>
                <a:lnTo>
                  <a:pt x="330537" y="44675"/>
                </a:lnTo>
                <a:lnTo>
                  <a:pt x="292780" y="20669"/>
                </a:lnTo>
                <a:lnTo>
                  <a:pt x="249978" y="5370"/>
                </a:lnTo>
                <a:lnTo>
                  <a:pt x="203352" y="0"/>
                </a:lnTo>
                <a:lnTo>
                  <a:pt x="156726" y="5370"/>
                </a:lnTo>
                <a:lnTo>
                  <a:pt x="113924" y="20669"/>
                </a:lnTo>
                <a:lnTo>
                  <a:pt x="76166" y="44675"/>
                </a:lnTo>
                <a:lnTo>
                  <a:pt x="44674" y="76169"/>
                </a:lnTo>
                <a:lnTo>
                  <a:pt x="20669" y="113928"/>
                </a:lnTo>
                <a:lnTo>
                  <a:pt x="5370" y="156734"/>
                </a:lnTo>
                <a:lnTo>
                  <a:pt x="0" y="203365"/>
                </a:lnTo>
                <a:lnTo>
                  <a:pt x="5370" y="249991"/>
                </a:lnTo>
                <a:lnTo>
                  <a:pt x="20669" y="292793"/>
                </a:lnTo>
                <a:lnTo>
                  <a:pt x="44674" y="330550"/>
                </a:lnTo>
                <a:lnTo>
                  <a:pt x="76166" y="362042"/>
                </a:lnTo>
                <a:lnTo>
                  <a:pt x="113924" y="386048"/>
                </a:lnTo>
                <a:lnTo>
                  <a:pt x="156726" y="401346"/>
                </a:lnTo>
                <a:lnTo>
                  <a:pt x="203352" y="40671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042994" y="4421619"/>
            <a:ext cx="229235" cy="229235"/>
          </a:xfrm>
          <a:custGeom>
            <a:avLst/>
            <a:gdLst/>
            <a:ahLst/>
            <a:cxnLst/>
            <a:rect l="l" t="t" r="r" b="b"/>
            <a:pathLst>
              <a:path w="229234" h="229235">
                <a:moveTo>
                  <a:pt x="114388" y="0"/>
                </a:moveTo>
                <a:lnTo>
                  <a:pt x="69865" y="8990"/>
                </a:lnTo>
                <a:lnTo>
                  <a:pt x="33505" y="33505"/>
                </a:lnTo>
                <a:lnTo>
                  <a:pt x="8990" y="69865"/>
                </a:lnTo>
                <a:lnTo>
                  <a:pt x="0" y="114388"/>
                </a:lnTo>
                <a:lnTo>
                  <a:pt x="8990" y="158911"/>
                </a:lnTo>
                <a:lnTo>
                  <a:pt x="33505" y="195272"/>
                </a:lnTo>
                <a:lnTo>
                  <a:pt x="69865" y="219787"/>
                </a:lnTo>
                <a:lnTo>
                  <a:pt x="114388" y="228777"/>
                </a:lnTo>
                <a:lnTo>
                  <a:pt x="158911" y="219787"/>
                </a:lnTo>
                <a:lnTo>
                  <a:pt x="195272" y="195272"/>
                </a:lnTo>
                <a:lnTo>
                  <a:pt x="219787" y="158911"/>
                </a:lnTo>
                <a:lnTo>
                  <a:pt x="228777" y="114388"/>
                </a:lnTo>
                <a:lnTo>
                  <a:pt x="219787" y="69865"/>
                </a:lnTo>
                <a:lnTo>
                  <a:pt x="195272" y="33505"/>
                </a:lnTo>
                <a:lnTo>
                  <a:pt x="158911" y="8990"/>
                </a:lnTo>
                <a:lnTo>
                  <a:pt x="114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821850" y="4200461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5" h="671195">
                <a:moveTo>
                  <a:pt x="335533" y="671080"/>
                </a:moveTo>
                <a:lnTo>
                  <a:pt x="385118" y="667442"/>
                </a:lnTo>
                <a:lnTo>
                  <a:pt x="432443" y="656874"/>
                </a:lnTo>
                <a:lnTo>
                  <a:pt x="476990" y="639894"/>
                </a:lnTo>
                <a:lnTo>
                  <a:pt x="518239" y="617022"/>
                </a:lnTo>
                <a:lnTo>
                  <a:pt x="555672" y="588778"/>
                </a:lnTo>
                <a:lnTo>
                  <a:pt x="588769" y="555679"/>
                </a:lnTo>
                <a:lnTo>
                  <a:pt x="617013" y="518246"/>
                </a:lnTo>
                <a:lnTo>
                  <a:pt x="639883" y="476997"/>
                </a:lnTo>
                <a:lnTo>
                  <a:pt x="656862" y="432451"/>
                </a:lnTo>
                <a:lnTo>
                  <a:pt x="667430" y="385128"/>
                </a:lnTo>
                <a:lnTo>
                  <a:pt x="671067" y="335546"/>
                </a:lnTo>
                <a:lnTo>
                  <a:pt x="667430" y="285961"/>
                </a:lnTo>
                <a:lnTo>
                  <a:pt x="656862" y="238635"/>
                </a:lnTo>
                <a:lnTo>
                  <a:pt x="639883" y="194088"/>
                </a:lnTo>
                <a:lnTo>
                  <a:pt x="617013" y="152837"/>
                </a:lnTo>
                <a:lnTo>
                  <a:pt x="588769" y="115402"/>
                </a:lnTo>
                <a:lnTo>
                  <a:pt x="555672" y="82303"/>
                </a:lnTo>
                <a:lnTo>
                  <a:pt x="518239" y="54058"/>
                </a:lnTo>
                <a:lnTo>
                  <a:pt x="476990" y="31186"/>
                </a:lnTo>
                <a:lnTo>
                  <a:pt x="432443" y="14206"/>
                </a:lnTo>
                <a:lnTo>
                  <a:pt x="385118" y="3638"/>
                </a:lnTo>
                <a:lnTo>
                  <a:pt x="335533" y="0"/>
                </a:lnTo>
                <a:lnTo>
                  <a:pt x="285949" y="3638"/>
                </a:lnTo>
                <a:lnTo>
                  <a:pt x="238624" y="14206"/>
                </a:lnTo>
                <a:lnTo>
                  <a:pt x="194077" y="31186"/>
                </a:lnTo>
                <a:lnTo>
                  <a:pt x="152828" y="54058"/>
                </a:lnTo>
                <a:lnTo>
                  <a:pt x="115395" y="82303"/>
                </a:lnTo>
                <a:lnTo>
                  <a:pt x="82298" y="115402"/>
                </a:lnTo>
                <a:lnTo>
                  <a:pt x="54054" y="152837"/>
                </a:lnTo>
                <a:lnTo>
                  <a:pt x="31184" y="194088"/>
                </a:lnTo>
                <a:lnTo>
                  <a:pt x="14205" y="238635"/>
                </a:lnTo>
                <a:lnTo>
                  <a:pt x="3637" y="285961"/>
                </a:lnTo>
                <a:lnTo>
                  <a:pt x="0" y="335546"/>
                </a:lnTo>
                <a:lnTo>
                  <a:pt x="3637" y="385128"/>
                </a:lnTo>
                <a:lnTo>
                  <a:pt x="14205" y="432451"/>
                </a:lnTo>
                <a:lnTo>
                  <a:pt x="31184" y="476997"/>
                </a:lnTo>
                <a:lnTo>
                  <a:pt x="54054" y="518246"/>
                </a:lnTo>
                <a:lnTo>
                  <a:pt x="82298" y="555679"/>
                </a:lnTo>
                <a:lnTo>
                  <a:pt x="115395" y="588778"/>
                </a:lnTo>
                <a:lnTo>
                  <a:pt x="152828" y="617022"/>
                </a:lnTo>
                <a:lnTo>
                  <a:pt x="194077" y="639894"/>
                </a:lnTo>
                <a:lnTo>
                  <a:pt x="238624" y="656874"/>
                </a:lnTo>
                <a:lnTo>
                  <a:pt x="285949" y="667442"/>
                </a:lnTo>
                <a:lnTo>
                  <a:pt x="335533" y="67108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7350" y="1194358"/>
            <a:ext cx="1262380" cy="3342004"/>
          </a:xfrm>
          <a:custGeom>
            <a:avLst/>
            <a:gdLst/>
            <a:ahLst/>
            <a:cxnLst/>
            <a:rect l="l" t="t" r="r" b="b"/>
            <a:pathLst>
              <a:path w="1262380" h="3342004">
                <a:moveTo>
                  <a:pt x="1261833" y="0"/>
                </a:moveTo>
                <a:lnTo>
                  <a:pt x="0" y="0"/>
                </a:lnTo>
                <a:lnTo>
                  <a:pt x="0" y="3341649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3300" y="1385099"/>
            <a:ext cx="9227185" cy="167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800" spc="-204" b="1">
                <a:solidFill>
                  <a:srgbClr val="00AEEF"/>
                </a:solidFill>
                <a:latin typeface="Arial Narrow"/>
                <a:cs typeface="Arial Narrow"/>
              </a:rPr>
              <a:t>ЧТО </a:t>
            </a:r>
            <a:r>
              <a:rPr dirty="0" sz="10800" spc="-530" b="1">
                <a:solidFill>
                  <a:srgbClr val="00AEEF"/>
                </a:solidFill>
                <a:latin typeface="Arial Narrow"/>
                <a:cs typeface="Arial Narrow"/>
              </a:rPr>
              <a:t>ЭТО</a:t>
            </a:r>
            <a:r>
              <a:rPr dirty="0" sz="10800" spc="45" b="1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dirty="0" sz="10800" spc="-465" b="1">
                <a:solidFill>
                  <a:srgbClr val="00AEEF"/>
                </a:solidFill>
                <a:latin typeface="Arial Narrow"/>
                <a:cs typeface="Arial Narrow"/>
              </a:rPr>
              <a:t>ТАКОЕ?</a:t>
            </a:r>
            <a:endParaRPr sz="10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99306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47304" y="2985706"/>
            <a:ext cx="7256780" cy="122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35"/>
              </a:lnSpc>
            </a:pPr>
            <a:r>
              <a:rPr dirty="0" sz="1850" spc="50">
                <a:solidFill>
                  <a:srgbClr val="231F20"/>
                </a:solidFill>
                <a:latin typeface="Arial Narrow"/>
                <a:cs typeface="Arial Narrow"/>
              </a:rPr>
              <a:t>Это </a:t>
            </a:r>
            <a:r>
              <a:rPr dirty="0" sz="2400" spc="130">
                <a:solidFill>
                  <a:srgbClr val="D2232A"/>
                </a:solidFill>
                <a:latin typeface="Arial Narrow"/>
                <a:cs typeface="Arial Narrow"/>
              </a:rPr>
              <a:t>изделие </a:t>
            </a:r>
            <a:r>
              <a:rPr dirty="0" sz="2400" spc="180">
                <a:solidFill>
                  <a:srgbClr val="D2232A"/>
                </a:solidFill>
                <a:latin typeface="Arial Narrow"/>
                <a:cs typeface="Arial Narrow"/>
              </a:rPr>
              <a:t>медицинского </a:t>
            </a:r>
            <a:r>
              <a:rPr dirty="0" sz="2400" spc="135">
                <a:solidFill>
                  <a:srgbClr val="D2232A"/>
                </a:solidFill>
                <a:latin typeface="Arial Narrow"/>
                <a:cs typeface="Arial Narrow"/>
              </a:rPr>
              <a:t>назначения</a:t>
            </a:r>
            <a:r>
              <a:rPr dirty="0" sz="1850" spc="135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dirty="0" sz="1850" spc="114">
                <a:solidFill>
                  <a:srgbClr val="231F20"/>
                </a:solidFill>
                <a:latin typeface="Arial Narrow"/>
                <a:cs typeface="Arial Narrow"/>
              </a:rPr>
              <a:t>которое</a:t>
            </a:r>
            <a:r>
              <a:rPr dirty="0" sz="1850" spc="2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50" spc="100">
                <a:solidFill>
                  <a:srgbClr val="231F20"/>
                </a:solidFill>
                <a:latin typeface="Arial Narrow"/>
                <a:cs typeface="Arial Narrow"/>
              </a:rPr>
              <a:t>имеет</a:t>
            </a:r>
            <a:endParaRPr sz="1850">
              <a:latin typeface="Arial Narrow"/>
              <a:cs typeface="Arial Narrow"/>
            </a:endParaRPr>
          </a:p>
          <a:p>
            <a:pPr marL="12700">
              <a:lnSpc>
                <a:spcPts val="2175"/>
              </a:lnSpc>
            </a:pPr>
            <a:r>
              <a:rPr dirty="0" sz="1850" spc="125">
                <a:solidFill>
                  <a:srgbClr val="231F20"/>
                </a:solidFill>
                <a:latin typeface="Arial Narrow"/>
                <a:cs typeface="Arial Narrow"/>
              </a:rPr>
              <a:t>непосредственный </a:t>
            </a:r>
            <a:r>
              <a:rPr dirty="0" sz="1850" spc="155">
                <a:solidFill>
                  <a:srgbClr val="231F20"/>
                </a:solidFill>
                <a:latin typeface="Arial Narrow"/>
                <a:cs typeface="Arial Narrow"/>
              </a:rPr>
              <a:t>контакт </a:t>
            </a:r>
            <a:r>
              <a:rPr dirty="0" sz="1850" spc="50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850" spc="155">
                <a:solidFill>
                  <a:srgbClr val="231F20"/>
                </a:solidFill>
                <a:latin typeface="Arial Narrow"/>
                <a:cs typeface="Arial Narrow"/>
              </a:rPr>
              <a:t>кожей </a:t>
            </a:r>
            <a:r>
              <a:rPr dirty="0" sz="1850" spc="125">
                <a:solidFill>
                  <a:srgbClr val="231F20"/>
                </a:solidFill>
                <a:latin typeface="Arial Narrow"/>
                <a:cs typeface="Arial Narrow"/>
              </a:rPr>
              <a:t>(поверхностный) </a:t>
            </a:r>
            <a:r>
              <a:rPr dirty="0" sz="1850" spc="80">
                <a:solidFill>
                  <a:srgbClr val="231F20"/>
                </a:solidFill>
                <a:latin typeface="Arial Narrow"/>
                <a:cs typeface="Arial Narrow"/>
              </a:rPr>
              <a:t>или</a:t>
            </a:r>
            <a:r>
              <a:rPr dirty="0" sz="1850" spc="32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50" spc="140">
                <a:solidFill>
                  <a:srgbClr val="231F20"/>
                </a:solidFill>
                <a:latin typeface="Arial Narrow"/>
                <a:cs typeface="Arial Narrow"/>
              </a:rPr>
              <a:t>полостью</a:t>
            </a:r>
            <a:endParaRPr sz="1850">
              <a:latin typeface="Arial Narrow"/>
              <a:cs typeface="Arial Narrow"/>
            </a:endParaRPr>
          </a:p>
          <a:p>
            <a:pPr marL="12700" marR="5080">
              <a:lnSpc>
                <a:spcPct val="101099"/>
              </a:lnSpc>
            </a:pPr>
            <a:r>
              <a:rPr dirty="0" sz="1850" spc="114">
                <a:solidFill>
                  <a:srgbClr val="231F20"/>
                </a:solidFill>
                <a:latin typeface="Arial Narrow"/>
                <a:cs typeface="Arial Narrow"/>
              </a:rPr>
              <a:t>(полостной) </a:t>
            </a:r>
            <a:r>
              <a:rPr dirty="0" sz="1850" spc="105">
                <a:solidFill>
                  <a:srgbClr val="231F20"/>
                </a:solidFill>
                <a:latin typeface="Arial Narrow"/>
                <a:cs typeface="Arial Narrow"/>
              </a:rPr>
              <a:t>пациента </a:t>
            </a:r>
            <a:r>
              <a:rPr dirty="0" sz="1850" spc="35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850" spc="114">
                <a:solidFill>
                  <a:srgbClr val="231F20"/>
                </a:solidFill>
                <a:latin typeface="Arial Narrow"/>
                <a:cs typeface="Arial Narrow"/>
              </a:rPr>
              <a:t>равномерно </a:t>
            </a:r>
            <a:r>
              <a:rPr dirty="0" sz="1850" spc="100">
                <a:solidFill>
                  <a:srgbClr val="231F20"/>
                </a:solidFill>
                <a:latin typeface="Arial Narrow"/>
                <a:cs typeface="Arial Narrow"/>
              </a:rPr>
              <a:t>распределяет </a:t>
            </a:r>
            <a:r>
              <a:rPr dirty="0" sz="1850" spc="114">
                <a:solidFill>
                  <a:srgbClr val="231F20"/>
                </a:solidFill>
                <a:latin typeface="Arial Narrow"/>
                <a:cs typeface="Arial Narrow"/>
              </a:rPr>
              <a:t>ток, </a:t>
            </a:r>
            <a:r>
              <a:rPr dirty="0" sz="1850" spc="140">
                <a:solidFill>
                  <a:srgbClr val="231F20"/>
                </a:solidFill>
                <a:latin typeface="Arial Narrow"/>
                <a:cs typeface="Arial Narrow"/>
              </a:rPr>
              <a:t>поступающий  </a:t>
            </a:r>
            <a:r>
              <a:rPr dirty="0" sz="1850" spc="85">
                <a:solidFill>
                  <a:srgbClr val="231F20"/>
                </a:solidFill>
                <a:latin typeface="Arial Narrow"/>
                <a:cs typeface="Arial Narrow"/>
              </a:rPr>
              <a:t>от </a:t>
            </a:r>
            <a:r>
              <a:rPr dirty="0" sz="1850" spc="114">
                <a:solidFill>
                  <a:srgbClr val="231F20"/>
                </a:solidFill>
                <a:latin typeface="Arial Narrow"/>
                <a:cs typeface="Arial Narrow"/>
              </a:rPr>
              <a:t>физиотерапевтического</a:t>
            </a:r>
            <a:r>
              <a:rPr dirty="0" sz="1850" spc="1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50" spc="110">
                <a:solidFill>
                  <a:srgbClr val="231F20"/>
                </a:solidFill>
                <a:latin typeface="Arial Narrow"/>
                <a:cs typeface="Arial Narrow"/>
              </a:rPr>
              <a:t>аппарата.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7304" y="1305483"/>
            <a:ext cx="833945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65" b="1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900" spc="-175" b="1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2900" spc="50" b="1">
                <a:solidFill>
                  <a:srgbClr val="25408F"/>
                </a:solidFill>
                <a:latin typeface="Arial Narrow"/>
                <a:cs typeface="Arial Narrow"/>
              </a:rPr>
              <a:t>НИЗКОЧАСТОТНОЙ</a:t>
            </a:r>
            <a:r>
              <a:rPr dirty="0" sz="2900" spc="330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900" spc="55" b="1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60004" y="4294530"/>
            <a:ext cx="3241548" cy="27513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20005" y="4294530"/>
            <a:ext cx="3134855" cy="2751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54873" y="1769998"/>
            <a:ext cx="1443355" cy="3942079"/>
          </a:xfrm>
          <a:custGeom>
            <a:avLst/>
            <a:gdLst/>
            <a:ahLst/>
            <a:cxnLst/>
            <a:rect l="l" t="t" r="r" b="b"/>
            <a:pathLst>
              <a:path w="1443354" h="3942079">
                <a:moveTo>
                  <a:pt x="0" y="3941521"/>
                </a:moveTo>
                <a:lnTo>
                  <a:pt x="1442783" y="3941521"/>
                </a:lnTo>
                <a:lnTo>
                  <a:pt x="1442783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28330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539228" y="2558859"/>
            <a:ext cx="2577465" cy="56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135">
                <a:solidFill>
                  <a:srgbClr val="231F20"/>
                </a:solidFill>
                <a:latin typeface="Arial Narrow"/>
                <a:cs typeface="Arial Narrow"/>
              </a:rPr>
              <a:t>Э</a:t>
            </a:r>
            <a:r>
              <a:rPr dirty="0" sz="1800" spc="-25">
                <a:solidFill>
                  <a:srgbClr val="231F20"/>
                </a:solidFill>
                <a:latin typeface="Arial Narrow"/>
                <a:cs typeface="Arial Narrow"/>
              </a:rPr>
              <a:t>ле</a:t>
            </a:r>
            <a:r>
              <a:rPr dirty="0" sz="1800" spc="35">
                <a:solidFill>
                  <a:srgbClr val="231F20"/>
                </a:solidFill>
                <a:latin typeface="Arial Narrow"/>
                <a:cs typeface="Arial Narrow"/>
              </a:rPr>
              <a:t>ктрораспре</a:t>
            </a:r>
            <a:r>
              <a:rPr dirty="0" sz="1800" spc="5">
                <a:solidFill>
                  <a:srgbClr val="231F20"/>
                </a:solidFill>
                <a:latin typeface="Arial Narrow"/>
                <a:cs typeface="Arial Narrow"/>
              </a:rPr>
              <a:t>де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ли</a:t>
            </a:r>
            <a:r>
              <a:rPr dirty="0" sz="1800" spc="-35">
                <a:solidFill>
                  <a:srgbClr val="231F20"/>
                </a:solidFill>
                <a:latin typeface="Arial Narrow"/>
                <a:cs typeface="Arial Narrow"/>
              </a:rPr>
              <a:t>т</a:t>
            </a:r>
            <a:r>
              <a:rPr dirty="0" sz="1800" spc="-35">
                <a:solidFill>
                  <a:srgbClr val="231F20"/>
                </a:solidFill>
                <a:latin typeface="Arial Narrow"/>
                <a:cs typeface="Arial Narrow"/>
              </a:rPr>
              <a:t>е</a:t>
            </a:r>
            <a:r>
              <a:rPr dirty="0" sz="1800" spc="35">
                <a:solidFill>
                  <a:srgbClr val="231F20"/>
                </a:solidFill>
                <a:latin typeface="Arial Narrow"/>
                <a:cs typeface="Arial Narrow"/>
              </a:rPr>
              <a:t>льный  </a:t>
            </a:r>
            <a:r>
              <a:rPr dirty="0" sz="1800" spc="15">
                <a:solidFill>
                  <a:srgbClr val="231F20"/>
                </a:solidFill>
                <a:latin typeface="Arial Narrow"/>
                <a:cs typeface="Arial Narrow"/>
              </a:rPr>
              <a:t>слой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3471" y="4094136"/>
            <a:ext cx="2324100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231F20"/>
                </a:solidFill>
                <a:latin typeface="Arial Narrow"/>
                <a:cs typeface="Arial Narrow"/>
              </a:rPr>
              <a:t>Гидрофильная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45">
                <a:solidFill>
                  <a:srgbClr val="231F20"/>
                </a:solidFill>
                <a:latin typeface="Arial Narrow"/>
                <a:cs typeface="Arial Narrow"/>
              </a:rPr>
              <a:t>прокладка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77937" y="4558322"/>
            <a:ext cx="285686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800" spc="10">
                <a:solidFill>
                  <a:srgbClr val="231F20"/>
                </a:solidFill>
                <a:latin typeface="Arial Narrow"/>
                <a:cs typeface="Arial Narrow"/>
              </a:rPr>
              <a:t>Дополнительная гидрофильная  </a:t>
            </a:r>
            <a:r>
              <a:rPr dirty="0" sz="1800" spc="45">
                <a:solidFill>
                  <a:srgbClr val="231F20"/>
                </a:solidFill>
                <a:latin typeface="Arial Narrow"/>
                <a:cs typeface="Arial Narrow"/>
              </a:rPr>
              <a:t>прокладка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7304" y="2465171"/>
            <a:ext cx="5410200" cy="156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20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400" spc="150">
                <a:solidFill>
                  <a:srgbClr val="25408F"/>
                </a:solidFill>
                <a:latin typeface="Arial Narrow"/>
                <a:cs typeface="Arial Narrow"/>
              </a:rPr>
              <a:t>состоит </a:t>
            </a:r>
            <a:r>
              <a:rPr dirty="0" sz="2400" spc="130">
                <a:solidFill>
                  <a:srgbClr val="25408F"/>
                </a:solidFill>
                <a:latin typeface="Arial Narrow"/>
                <a:cs typeface="Arial Narrow"/>
              </a:rPr>
              <a:t>из </a:t>
            </a:r>
            <a:r>
              <a:rPr dirty="0" sz="2400" spc="135">
                <a:solidFill>
                  <a:srgbClr val="25408F"/>
                </a:solidFill>
                <a:latin typeface="Arial Narrow"/>
                <a:cs typeface="Arial Narrow"/>
              </a:rPr>
              <a:t>двух</a:t>
            </a:r>
            <a:r>
              <a:rPr dirty="0" sz="2400" spc="355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400" spc="135">
                <a:solidFill>
                  <a:srgbClr val="25408F"/>
                </a:solidFill>
                <a:latin typeface="Arial Narrow"/>
                <a:cs typeface="Arial Narrow"/>
              </a:rPr>
              <a:t>слоёв:</a:t>
            </a:r>
            <a:endParaRPr sz="2400">
              <a:latin typeface="Arial Narrow"/>
              <a:cs typeface="Arial Narrow"/>
            </a:endParaRPr>
          </a:p>
          <a:p>
            <a:pPr marL="12700" marR="20955">
              <a:lnSpc>
                <a:spcPts val="1500"/>
              </a:lnSpc>
              <a:spcBef>
                <a:spcPts val="385"/>
              </a:spcBef>
            </a:pP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электропроводящего </a:t>
            </a:r>
            <a:r>
              <a:rPr dirty="0" sz="1400" spc="55">
                <a:solidFill>
                  <a:srgbClr val="231F20"/>
                </a:solidFill>
                <a:latin typeface="Arial Narrow"/>
                <a:cs typeface="Arial Narrow"/>
              </a:rPr>
              <a:t>материала,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который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равномерно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распределяет 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ток </a:t>
            </a:r>
            <a:r>
              <a:rPr dirty="0" sz="1400" spc="60">
                <a:solidFill>
                  <a:srgbClr val="231F20"/>
                </a:solidFill>
                <a:latin typeface="Arial Narrow"/>
                <a:cs typeface="Arial Narrow"/>
              </a:rPr>
              <a:t>по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всей</a:t>
            </a:r>
            <a:r>
              <a:rPr dirty="0" sz="1400" spc="114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поверхности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500"/>
              </a:lnSpc>
            </a:pP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гидрофильной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прокладки,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которая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может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содержать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лекарственный  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препарат,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впитывает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продукты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электролиза </a:t>
            </a:r>
            <a:r>
              <a:rPr dirty="0" sz="14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служит</a:t>
            </a:r>
            <a:r>
              <a:rPr dirty="0" sz="1400" spc="36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зоной,</a:t>
            </a:r>
            <a:endParaRPr sz="1400">
              <a:latin typeface="Arial Narrow"/>
              <a:cs typeface="Arial Narrow"/>
            </a:endParaRPr>
          </a:p>
          <a:p>
            <a:pPr marL="12700" marR="703580">
              <a:lnSpc>
                <a:spcPts val="1500"/>
              </a:lnSpc>
            </a:pP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сглаживающей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сопротивление </a:t>
            </a:r>
            <a:r>
              <a:rPr dirty="0" sz="1400" spc="130">
                <a:solidFill>
                  <a:srgbClr val="231F20"/>
                </a:solidFill>
                <a:latin typeface="Arial Narrow"/>
                <a:cs typeface="Arial Narrow"/>
              </a:rPr>
              <a:t>кожи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человека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воздействию 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электрическим</a:t>
            </a:r>
            <a:r>
              <a:rPr dirty="0" sz="1400" spc="2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120">
                <a:solidFill>
                  <a:srgbClr val="231F20"/>
                </a:solidFill>
                <a:latin typeface="Arial Narrow"/>
                <a:cs typeface="Arial Narrow"/>
              </a:rPr>
              <a:t>током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47304" y="4162768"/>
            <a:ext cx="5041900" cy="70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5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1600" spc="100">
                <a:solidFill>
                  <a:srgbClr val="25408F"/>
                </a:solidFill>
                <a:latin typeface="Arial Narrow"/>
                <a:cs typeface="Arial Narrow"/>
              </a:rPr>
              <a:t>качестве электропроводящего </a:t>
            </a:r>
            <a:r>
              <a:rPr dirty="0" sz="1600" spc="70">
                <a:solidFill>
                  <a:srgbClr val="25408F"/>
                </a:solidFill>
                <a:latin typeface="Arial Narrow"/>
                <a:cs typeface="Arial Narrow"/>
              </a:rPr>
              <a:t>материала</a:t>
            </a:r>
            <a:r>
              <a:rPr dirty="0" sz="1600" spc="8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600" spc="110">
                <a:solidFill>
                  <a:srgbClr val="25408F"/>
                </a:solidFill>
                <a:latin typeface="Arial Narrow"/>
                <a:cs typeface="Arial Narrow"/>
              </a:rPr>
              <a:t>применяют:</a:t>
            </a:r>
            <a:endParaRPr sz="1600">
              <a:latin typeface="Arial Narrow"/>
              <a:cs typeface="Arial Narrow"/>
            </a:endParaRPr>
          </a:p>
          <a:p>
            <a:pPr marL="12700" marR="2957830">
              <a:lnSpc>
                <a:spcPts val="1500"/>
              </a:lnSpc>
              <a:spcBef>
                <a:spcPts val="545"/>
              </a:spcBef>
            </a:pP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электропроводную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бумагу 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углеродную</a:t>
            </a:r>
            <a:r>
              <a:rPr dirty="0" sz="1400" spc="5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нить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299" y="5222760"/>
            <a:ext cx="9138920" cy="2267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2555">
              <a:lnSpc>
                <a:spcPct val="100000"/>
              </a:lnSpc>
            </a:pPr>
            <a:r>
              <a:rPr dirty="0" sz="1600" spc="-35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1600" spc="100">
                <a:solidFill>
                  <a:srgbClr val="25408F"/>
                </a:solidFill>
                <a:latin typeface="Arial Narrow"/>
                <a:cs typeface="Arial Narrow"/>
              </a:rPr>
              <a:t>качестве </a:t>
            </a:r>
            <a:r>
              <a:rPr dirty="0" sz="1600" spc="70">
                <a:solidFill>
                  <a:srgbClr val="25408F"/>
                </a:solidFill>
                <a:latin typeface="Arial Narrow"/>
                <a:cs typeface="Arial Narrow"/>
              </a:rPr>
              <a:t>материала </a:t>
            </a:r>
            <a:r>
              <a:rPr dirty="0" sz="1600" spc="75">
                <a:solidFill>
                  <a:srgbClr val="25408F"/>
                </a:solidFill>
                <a:latin typeface="Arial Narrow"/>
                <a:cs typeface="Arial Narrow"/>
              </a:rPr>
              <a:t>для </a:t>
            </a:r>
            <a:r>
              <a:rPr dirty="0" sz="1600" spc="90">
                <a:solidFill>
                  <a:srgbClr val="25408F"/>
                </a:solidFill>
                <a:latin typeface="Arial Narrow"/>
                <a:cs typeface="Arial Narrow"/>
              </a:rPr>
              <a:t>гидрофильной </a:t>
            </a:r>
            <a:r>
              <a:rPr dirty="0" sz="1600" spc="120">
                <a:solidFill>
                  <a:srgbClr val="25408F"/>
                </a:solidFill>
                <a:latin typeface="Arial Narrow"/>
                <a:cs typeface="Arial Narrow"/>
              </a:rPr>
              <a:t>прокладки</a:t>
            </a:r>
            <a:r>
              <a:rPr dirty="0" sz="1600" spc="175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1600" spc="110">
                <a:solidFill>
                  <a:srgbClr val="25408F"/>
                </a:solidFill>
                <a:latin typeface="Arial Narrow"/>
                <a:cs typeface="Arial Narrow"/>
              </a:rPr>
              <a:t>применяют:</a:t>
            </a:r>
            <a:endParaRPr sz="1600">
              <a:latin typeface="Arial Narrow"/>
              <a:cs typeface="Arial Narrow"/>
            </a:endParaRPr>
          </a:p>
          <a:p>
            <a:pPr marL="1392555">
              <a:lnSpc>
                <a:spcPts val="1590"/>
              </a:lnSpc>
              <a:spcBef>
                <a:spcPts val="60"/>
              </a:spcBef>
            </a:pP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хлопок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(вата)</a:t>
            </a:r>
            <a:endParaRPr sz="1400">
              <a:latin typeface="Arial Narrow"/>
              <a:cs typeface="Arial Narrow"/>
            </a:endParaRPr>
          </a:p>
          <a:p>
            <a:pPr marL="1392555">
              <a:lnSpc>
                <a:spcPts val="1590"/>
              </a:lnSpc>
            </a:pP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специализированная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 бумага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392555" marR="5080">
              <a:lnSpc>
                <a:spcPts val="1800"/>
              </a:lnSpc>
            </a:pPr>
            <a:r>
              <a:rPr dirty="0" sz="1800" spc="105">
                <a:solidFill>
                  <a:srgbClr val="D2232A"/>
                </a:solidFill>
                <a:latin typeface="Arial Narrow"/>
                <a:cs typeface="Arial Narrow"/>
              </a:rPr>
              <a:t>Для </a:t>
            </a:r>
            <a:r>
              <a:rPr dirty="0" sz="1800" spc="95">
                <a:solidFill>
                  <a:srgbClr val="D2232A"/>
                </a:solidFill>
                <a:latin typeface="Arial Narrow"/>
                <a:cs typeface="Arial Narrow"/>
              </a:rPr>
              <a:t>хорошего </a:t>
            </a:r>
            <a:r>
              <a:rPr dirty="0" sz="1800" spc="135">
                <a:solidFill>
                  <a:srgbClr val="D2232A"/>
                </a:solidFill>
                <a:latin typeface="Arial Narrow"/>
                <a:cs typeface="Arial Narrow"/>
              </a:rPr>
              <a:t>контакта </a:t>
            </a:r>
            <a:r>
              <a:rPr dirty="0" sz="1800" spc="40">
                <a:solidFill>
                  <a:srgbClr val="D2232A"/>
                </a:solidFill>
                <a:latin typeface="Arial Narrow"/>
                <a:cs typeface="Arial Narrow"/>
              </a:rPr>
              <a:t>с </a:t>
            </a:r>
            <a:r>
              <a:rPr dirty="0" sz="1800" spc="140">
                <a:solidFill>
                  <a:srgbClr val="D2232A"/>
                </a:solidFill>
                <a:latin typeface="Arial Narrow"/>
                <a:cs typeface="Arial Narrow"/>
              </a:rPr>
              <a:t>кожей </a:t>
            </a:r>
            <a:r>
              <a:rPr dirty="0" sz="1800" spc="114">
                <a:solidFill>
                  <a:srgbClr val="D2232A"/>
                </a:solidFill>
                <a:latin typeface="Arial Narrow"/>
                <a:cs typeface="Arial Narrow"/>
              </a:rPr>
              <a:t>(полостью) </a:t>
            </a:r>
            <a:r>
              <a:rPr dirty="0" sz="1800" spc="95">
                <a:solidFill>
                  <a:srgbClr val="D2232A"/>
                </a:solidFill>
                <a:latin typeface="Arial Narrow"/>
                <a:cs typeface="Arial Narrow"/>
              </a:rPr>
              <a:t>пациента </a:t>
            </a:r>
            <a:r>
              <a:rPr dirty="0" sz="1800" spc="110">
                <a:solidFill>
                  <a:srgbClr val="D2232A"/>
                </a:solidFill>
                <a:latin typeface="Arial Narrow"/>
                <a:cs typeface="Arial Narrow"/>
              </a:rPr>
              <a:t>электрод </a:t>
            </a:r>
            <a:r>
              <a:rPr dirty="0" sz="1800" spc="114">
                <a:solidFill>
                  <a:srgbClr val="D2232A"/>
                </a:solidFill>
                <a:latin typeface="Arial Narrow"/>
                <a:cs typeface="Arial Narrow"/>
              </a:rPr>
              <a:t>должен </a:t>
            </a:r>
            <a:r>
              <a:rPr dirty="0" sz="1800" spc="135">
                <a:solidFill>
                  <a:srgbClr val="D2232A"/>
                </a:solidFill>
                <a:latin typeface="Arial Narrow"/>
                <a:cs typeface="Arial Narrow"/>
              </a:rPr>
              <a:t>быть  </a:t>
            </a:r>
            <a:r>
              <a:rPr dirty="0" sz="1800" spc="90">
                <a:solidFill>
                  <a:srgbClr val="D2232A"/>
                </a:solidFill>
                <a:latin typeface="Arial Narrow"/>
                <a:cs typeface="Arial Narrow"/>
              </a:rPr>
              <a:t>хорошо </a:t>
            </a:r>
            <a:r>
              <a:rPr dirty="0" sz="1800" spc="105">
                <a:solidFill>
                  <a:srgbClr val="D2232A"/>
                </a:solidFill>
                <a:latin typeface="Arial Narrow"/>
                <a:cs typeface="Arial Narrow"/>
              </a:rPr>
              <a:t>смочен </a:t>
            </a:r>
            <a:r>
              <a:rPr dirty="0" sz="1800" spc="75">
                <a:solidFill>
                  <a:srgbClr val="D2232A"/>
                </a:solidFill>
                <a:latin typeface="Arial Narrow"/>
                <a:cs typeface="Arial Narrow"/>
              </a:rPr>
              <a:t>(вода, </a:t>
            </a:r>
            <a:r>
              <a:rPr dirty="0" sz="1800" spc="90">
                <a:solidFill>
                  <a:srgbClr val="D2232A"/>
                </a:solidFill>
                <a:latin typeface="Arial Narrow"/>
                <a:cs typeface="Arial Narrow"/>
              </a:rPr>
              <a:t>физраствор, </a:t>
            </a:r>
            <a:r>
              <a:rPr dirty="0" sz="1800" spc="114">
                <a:solidFill>
                  <a:srgbClr val="D2232A"/>
                </a:solidFill>
                <a:latin typeface="Arial Narrow"/>
                <a:cs typeface="Arial Narrow"/>
              </a:rPr>
              <a:t>лекарственный</a:t>
            </a:r>
            <a:r>
              <a:rPr dirty="0" sz="1800" spc="440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dirty="0" sz="1800" spc="114">
                <a:solidFill>
                  <a:srgbClr val="D2232A"/>
                </a:solidFill>
                <a:latin typeface="Arial Narrow"/>
                <a:cs typeface="Arial Narrow"/>
              </a:rPr>
              <a:t>раствор).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7028" y="299580"/>
            <a:ext cx="9573895" cy="2164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6935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6034">
              <a:lnSpc>
                <a:spcPts val="2095"/>
              </a:lnSpc>
            </a:pPr>
            <a:r>
              <a:rPr dirty="0" sz="2900" spc="65" b="1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900" spc="-175" b="1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2900" spc="50" b="1">
                <a:solidFill>
                  <a:srgbClr val="25408F"/>
                </a:solidFill>
                <a:latin typeface="Arial Narrow"/>
                <a:cs typeface="Arial Narrow"/>
              </a:rPr>
              <a:t>НИЗКОЧАСТОТНОЙ</a:t>
            </a:r>
            <a:r>
              <a:rPr dirty="0" sz="2900" spc="330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900" spc="55" b="1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2900">
              <a:latin typeface="Arial Narrow"/>
              <a:cs typeface="Arial Narrow"/>
            </a:endParaRPr>
          </a:p>
          <a:p>
            <a:pPr algn="ctr">
              <a:lnSpc>
                <a:spcPts val="10855"/>
              </a:lnSpc>
            </a:pPr>
            <a:r>
              <a:rPr dirty="0" sz="10200" spc="-70" b="1">
                <a:solidFill>
                  <a:srgbClr val="00C0F3"/>
                </a:solidFill>
                <a:latin typeface="Arial Narrow"/>
                <a:cs typeface="Arial Narrow"/>
              </a:rPr>
              <a:t>ИЗ </a:t>
            </a:r>
            <a:r>
              <a:rPr dirty="0" sz="10200" spc="-495" b="1">
                <a:solidFill>
                  <a:srgbClr val="00C0F3"/>
                </a:solidFill>
                <a:latin typeface="Arial Narrow"/>
                <a:cs typeface="Arial Narrow"/>
              </a:rPr>
              <a:t>ЧЕГО</a:t>
            </a:r>
            <a:r>
              <a:rPr dirty="0" sz="10200" spc="-105" b="1">
                <a:solidFill>
                  <a:srgbClr val="00C0F3"/>
                </a:solidFill>
                <a:latin typeface="Arial Narrow"/>
                <a:cs typeface="Arial Narrow"/>
              </a:rPr>
              <a:t> </a:t>
            </a:r>
            <a:r>
              <a:rPr dirty="0" sz="10200" spc="-310" b="1">
                <a:solidFill>
                  <a:srgbClr val="00C0F3"/>
                </a:solidFill>
                <a:latin typeface="Arial Narrow"/>
                <a:cs typeface="Arial Narrow"/>
              </a:rPr>
              <a:t>СДЕЛАН?</a:t>
            </a:r>
            <a:endParaRPr sz="1020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80540" y="2948254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0540" y="332265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0540" y="4542002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80540" y="472920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0540" y="5555132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70B9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0540" y="575012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4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70B9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36943" y="3260051"/>
            <a:ext cx="3068955" cy="819785"/>
          </a:xfrm>
          <a:custGeom>
            <a:avLst/>
            <a:gdLst/>
            <a:ahLst/>
            <a:cxnLst/>
            <a:rect l="l" t="t" r="r" b="b"/>
            <a:pathLst>
              <a:path w="3068954" h="819785">
                <a:moveTo>
                  <a:pt x="0" y="791730"/>
                </a:moveTo>
                <a:lnTo>
                  <a:pt x="1904263" y="819518"/>
                </a:lnTo>
                <a:lnTo>
                  <a:pt x="2780347" y="201688"/>
                </a:lnTo>
                <a:lnTo>
                  <a:pt x="2880895" y="156669"/>
                </a:lnTo>
                <a:lnTo>
                  <a:pt x="2973943" y="148688"/>
                </a:lnTo>
                <a:lnTo>
                  <a:pt x="3042344" y="158218"/>
                </a:lnTo>
                <a:lnTo>
                  <a:pt x="3068955" y="165735"/>
                </a:lnTo>
                <a:lnTo>
                  <a:pt x="3006475" y="83180"/>
                </a:lnTo>
                <a:lnTo>
                  <a:pt x="2951121" y="41076"/>
                </a:lnTo>
                <a:lnTo>
                  <a:pt x="2871816" y="26297"/>
                </a:lnTo>
                <a:lnTo>
                  <a:pt x="2737485" y="25717"/>
                </a:lnTo>
                <a:lnTo>
                  <a:pt x="2398528" y="23418"/>
                </a:lnTo>
                <a:lnTo>
                  <a:pt x="1972305" y="14387"/>
                </a:lnTo>
                <a:lnTo>
                  <a:pt x="1607520" y="4591"/>
                </a:lnTo>
                <a:lnTo>
                  <a:pt x="1452880" y="0"/>
                </a:lnTo>
                <a:lnTo>
                  <a:pt x="0" y="756094"/>
                </a:lnTo>
                <a:lnTo>
                  <a:pt x="0" y="791730"/>
                </a:lnTo>
                <a:close/>
              </a:path>
            </a:pathLst>
          </a:custGeom>
          <a:ln w="1714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25738" y="3371197"/>
            <a:ext cx="1149985" cy="675005"/>
          </a:xfrm>
          <a:custGeom>
            <a:avLst/>
            <a:gdLst/>
            <a:ahLst/>
            <a:cxnLst/>
            <a:rect l="l" t="t" r="r" b="b"/>
            <a:pathLst>
              <a:path w="1149984" h="675004">
                <a:moveTo>
                  <a:pt x="0" y="674666"/>
                </a:moveTo>
                <a:lnTo>
                  <a:pt x="827151" y="102227"/>
                </a:lnTo>
                <a:lnTo>
                  <a:pt x="913413" y="30953"/>
                </a:lnTo>
                <a:lnTo>
                  <a:pt x="975758" y="0"/>
                </a:lnTo>
                <a:lnTo>
                  <a:pt x="1044415" y="2891"/>
                </a:lnTo>
                <a:lnTo>
                  <a:pt x="1149616" y="33151"/>
                </a:lnTo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26109" y="3135312"/>
            <a:ext cx="2778125" cy="856615"/>
          </a:xfrm>
          <a:custGeom>
            <a:avLst/>
            <a:gdLst/>
            <a:ahLst/>
            <a:cxnLst/>
            <a:rect l="l" t="t" r="r" b="b"/>
            <a:pathLst>
              <a:path w="2778125" h="856614">
                <a:moveTo>
                  <a:pt x="2777909" y="0"/>
                </a:moveTo>
                <a:lnTo>
                  <a:pt x="0" y="722528"/>
                </a:lnTo>
                <a:lnTo>
                  <a:pt x="0" y="828268"/>
                </a:lnTo>
                <a:lnTo>
                  <a:pt x="1684032" y="856272"/>
                </a:lnTo>
                <a:lnTo>
                  <a:pt x="2777909" y="70205"/>
                </a:lnTo>
                <a:lnTo>
                  <a:pt x="277790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26109" y="3135312"/>
            <a:ext cx="2778125" cy="856615"/>
          </a:xfrm>
          <a:custGeom>
            <a:avLst/>
            <a:gdLst/>
            <a:ahLst/>
            <a:cxnLst/>
            <a:rect l="l" t="t" r="r" b="b"/>
            <a:pathLst>
              <a:path w="2778125" h="856614">
                <a:moveTo>
                  <a:pt x="0" y="828268"/>
                </a:moveTo>
                <a:lnTo>
                  <a:pt x="1684032" y="856272"/>
                </a:lnTo>
                <a:lnTo>
                  <a:pt x="2777909" y="70205"/>
                </a:lnTo>
                <a:lnTo>
                  <a:pt x="2777909" y="0"/>
                </a:lnTo>
                <a:lnTo>
                  <a:pt x="0" y="722528"/>
                </a:lnTo>
                <a:lnTo>
                  <a:pt x="0" y="828268"/>
                </a:lnTo>
                <a:close/>
              </a:path>
            </a:pathLst>
          </a:custGeom>
          <a:ln w="1714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38771" y="3041700"/>
            <a:ext cx="2753360" cy="840105"/>
          </a:xfrm>
          <a:custGeom>
            <a:avLst/>
            <a:gdLst/>
            <a:ahLst/>
            <a:cxnLst/>
            <a:rect l="l" t="t" r="r" b="b"/>
            <a:pathLst>
              <a:path w="2753359" h="840104">
                <a:moveTo>
                  <a:pt x="2753017" y="0"/>
                </a:moveTo>
                <a:lnTo>
                  <a:pt x="1381048" y="23787"/>
                </a:lnTo>
                <a:lnTo>
                  <a:pt x="0" y="773315"/>
                </a:lnTo>
                <a:lnTo>
                  <a:pt x="0" y="825131"/>
                </a:lnTo>
                <a:lnTo>
                  <a:pt x="1659382" y="840117"/>
                </a:lnTo>
                <a:lnTo>
                  <a:pt x="2753017" y="70485"/>
                </a:lnTo>
                <a:lnTo>
                  <a:pt x="27530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238771" y="3041700"/>
            <a:ext cx="2753360" cy="840105"/>
          </a:xfrm>
          <a:custGeom>
            <a:avLst/>
            <a:gdLst/>
            <a:ahLst/>
            <a:cxnLst/>
            <a:rect l="l" t="t" r="r" b="b"/>
            <a:pathLst>
              <a:path w="2753359" h="840104">
                <a:moveTo>
                  <a:pt x="0" y="825131"/>
                </a:moveTo>
                <a:lnTo>
                  <a:pt x="0" y="773315"/>
                </a:lnTo>
                <a:lnTo>
                  <a:pt x="1381048" y="23787"/>
                </a:lnTo>
                <a:lnTo>
                  <a:pt x="2753017" y="0"/>
                </a:lnTo>
                <a:lnTo>
                  <a:pt x="2753017" y="70485"/>
                </a:lnTo>
                <a:lnTo>
                  <a:pt x="1659382" y="840117"/>
                </a:lnTo>
                <a:lnTo>
                  <a:pt x="0" y="825131"/>
                </a:lnTo>
                <a:close/>
              </a:path>
            </a:pathLst>
          </a:custGeom>
          <a:ln w="4286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38771" y="3041688"/>
            <a:ext cx="2753360" cy="773430"/>
          </a:xfrm>
          <a:custGeom>
            <a:avLst/>
            <a:gdLst/>
            <a:ahLst/>
            <a:cxnLst/>
            <a:rect l="l" t="t" r="r" b="b"/>
            <a:pathLst>
              <a:path w="2753359" h="773429">
                <a:moveTo>
                  <a:pt x="2753017" y="0"/>
                </a:moveTo>
                <a:lnTo>
                  <a:pt x="1381048" y="25717"/>
                </a:lnTo>
                <a:lnTo>
                  <a:pt x="0" y="773315"/>
                </a:lnTo>
                <a:lnTo>
                  <a:pt x="1654810" y="773315"/>
                </a:lnTo>
                <a:lnTo>
                  <a:pt x="275301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36943" y="4016159"/>
            <a:ext cx="1889125" cy="29845"/>
          </a:xfrm>
          <a:custGeom>
            <a:avLst/>
            <a:gdLst/>
            <a:ahLst/>
            <a:cxnLst/>
            <a:rect l="l" t="t" r="r" b="b"/>
            <a:pathLst>
              <a:path w="1889125" h="29845">
                <a:moveTo>
                  <a:pt x="0" y="0"/>
                </a:moveTo>
                <a:lnTo>
                  <a:pt x="1888807" y="29718"/>
                </a:lnTo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505712" y="2621407"/>
            <a:ext cx="0" cy="1132205"/>
          </a:xfrm>
          <a:custGeom>
            <a:avLst/>
            <a:gdLst/>
            <a:ahLst/>
            <a:cxnLst/>
            <a:rect l="l" t="t" r="r" b="b"/>
            <a:pathLst>
              <a:path w="0" h="1132204">
                <a:moveTo>
                  <a:pt x="0" y="1131976"/>
                </a:moveTo>
                <a:lnTo>
                  <a:pt x="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80032" y="3934536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5">
                <a:moveTo>
                  <a:pt x="0" y="423113"/>
                </a:moveTo>
                <a:lnTo>
                  <a:pt x="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44435" y="4051909"/>
            <a:ext cx="0" cy="949325"/>
          </a:xfrm>
          <a:custGeom>
            <a:avLst/>
            <a:gdLst/>
            <a:ahLst/>
            <a:cxnLst/>
            <a:rect l="l" t="t" r="r" b="b"/>
            <a:pathLst>
              <a:path w="0" h="949325">
                <a:moveTo>
                  <a:pt x="0" y="949096"/>
                </a:moveTo>
                <a:lnTo>
                  <a:pt x="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73374" y="6217876"/>
            <a:ext cx="102870" cy="156845"/>
          </a:xfrm>
          <a:custGeom>
            <a:avLst/>
            <a:gdLst/>
            <a:ahLst/>
            <a:cxnLst/>
            <a:rect l="l" t="t" r="r" b="b"/>
            <a:pathLst>
              <a:path w="102869" h="156845">
                <a:moveTo>
                  <a:pt x="51371" y="0"/>
                </a:moveTo>
                <a:lnTo>
                  <a:pt x="21750" y="26947"/>
                </a:lnTo>
                <a:lnTo>
                  <a:pt x="6526" y="46607"/>
                </a:lnTo>
                <a:lnTo>
                  <a:pt x="881" y="68588"/>
                </a:lnTo>
                <a:lnTo>
                  <a:pt x="0" y="102501"/>
                </a:lnTo>
                <a:lnTo>
                  <a:pt x="4010" y="122892"/>
                </a:lnTo>
                <a:lnTo>
                  <a:pt x="15022" y="140090"/>
                </a:lnTo>
                <a:lnTo>
                  <a:pt x="31366" y="151968"/>
                </a:lnTo>
                <a:lnTo>
                  <a:pt x="51371" y="156400"/>
                </a:lnTo>
                <a:lnTo>
                  <a:pt x="71367" y="151968"/>
                </a:lnTo>
                <a:lnTo>
                  <a:pt x="87696" y="140090"/>
                </a:lnTo>
                <a:lnTo>
                  <a:pt x="98705" y="122892"/>
                </a:lnTo>
                <a:lnTo>
                  <a:pt x="102743" y="102501"/>
                </a:lnTo>
                <a:lnTo>
                  <a:pt x="94716" y="62252"/>
                </a:lnTo>
                <a:lnTo>
                  <a:pt x="77057" y="29710"/>
                </a:lnTo>
                <a:lnTo>
                  <a:pt x="59398" y="7938"/>
                </a:lnTo>
                <a:lnTo>
                  <a:pt x="5137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06918" y="6217876"/>
            <a:ext cx="102870" cy="156845"/>
          </a:xfrm>
          <a:custGeom>
            <a:avLst/>
            <a:gdLst/>
            <a:ahLst/>
            <a:cxnLst/>
            <a:rect l="l" t="t" r="r" b="b"/>
            <a:pathLst>
              <a:path w="102869" h="156845">
                <a:moveTo>
                  <a:pt x="51371" y="0"/>
                </a:moveTo>
                <a:lnTo>
                  <a:pt x="21750" y="26947"/>
                </a:lnTo>
                <a:lnTo>
                  <a:pt x="6526" y="46607"/>
                </a:lnTo>
                <a:lnTo>
                  <a:pt x="881" y="68588"/>
                </a:lnTo>
                <a:lnTo>
                  <a:pt x="0" y="102501"/>
                </a:lnTo>
                <a:lnTo>
                  <a:pt x="4010" y="122892"/>
                </a:lnTo>
                <a:lnTo>
                  <a:pt x="15022" y="140090"/>
                </a:lnTo>
                <a:lnTo>
                  <a:pt x="31366" y="151968"/>
                </a:lnTo>
                <a:lnTo>
                  <a:pt x="51371" y="156400"/>
                </a:lnTo>
                <a:lnTo>
                  <a:pt x="71367" y="151968"/>
                </a:lnTo>
                <a:lnTo>
                  <a:pt x="87696" y="140090"/>
                </a:lnTo>
                <a:lnTo>
                  <a:pt x="98705" y="122892"/>
                </a:lnTo>
                <a:lnTo>
                  <a:pt x="102743" y="102501"/>
                </a:lnTo>
                <a:lnTo>
                  <a:pt x="94716" y="62252"/>
                </a:lnTo>
                <a:lnTo>
                  <a:pt x="77057" y="29710"/>
                </a:lnTo>
                <a:lnTo>
                  <a:pt x="59398" y="7938"/>
                </a:lnTo>
                <a:lnTo>
                  <a:pt x="5137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40142" y="6378730"/>
            <a:ext cx="102870" cy="156845"/>
          </a:xfrm>
          <a:custGeom>
            <a:avLst/>
            <a:gdLst/>
            <a:ahLst/>
            <a:cxnLst/>
            <a:rect l="l" t="t" r="r" b="b"/>
            <a:pathLst>
              <a:path w="102869" h="156845">
                <a:moveTo>
                  <a:pt x="51371" y="0"/>
                </a:moveTo>
                <a:lnTo>
                  <a:pt x="21750" y="26947"/>
                </a:lnTo>
                <a:lnTo>
                  <a:pt x="6526" y="46607"/>
                </a:lnTo>
                <a:lnTo>
                  <a:pt x="881" y="68588"/>
                </a:lnTo>
                <a:lnTo>
                  <a:pt x="0" y="102501"/>
                </a:lnTo>
                <a:lnTo>
                  <a:pt x="4010" y="122892"/>
                </a:lnTo>
                <a:lnTo>
                  <a:pt x="15022" y="140090"/>
                </a:lnTo>
                <a:lnTo>
                  <a:pt x="31366" y="151968"/>
                </a:lnTo>
                <a:lnTo>
                  <a:pt x="51371" y="156400"/>
                </a:lnTo>
                <a:lnTo>
                  <a:pt x="71367" y="151968"/>
                </a:lnTo>
                <a:lnTo>
                  <a:pt x="87696" y="140090"/>
                </a:lnTo>
                <a:lnTo>
                  <a:pt x="98705" y="122892"/>
                </a:lnTo>
                <a:lnTo>
                  <a:pt x="102743" y="102501"/>
                </a:lnTo>
                <a:lnTo>
                  <a:pt x="94716" y="62252"/>
                </a:lnTo>
                <a:lnTo>
                  <a:pt x="77057" y="29710"/>
                </a:lnTo>
                <a:lnTo>
                  <a:pt x="59398" y="7938"/>
                </a:lnTo>
                <a:lnTo>
                  <a:pt x="5137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5166" y="3505"/>
            <a:ext cx="1510419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25166" y="3505"/>
            <a:ext cx="1415476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25166" y="3505"/>
            <a:ext cx="1363520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64079" y="3505"/>
            <a:ext cx="1618068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2104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4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9898" y="3234506"/>
                </a:lnTo>
                <a:lnTo>
                  <a:pt x="1569898" y="2057916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70354" h="7560309">
                <a:moveTo>
                  <a:pt x="1569898" y="3853697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9898" y="4825185"/>
                </a:lnTo>
                <a:lnTo>
                  <a:pt x="1569898" y="3853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1864" y="3505"/>
            <a:ext cx="1266111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8912" y="12"/>
            <a:ext cx="2833090" cy="755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488" y="943559"/>
            <a:ext cx="9744710" cy="145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400" spc="45" b="1">
                <a:solidFill>
                  <a:srgbClr val="00AEEF"/>
                </a:solidFill>
                <a:latin typeface="Arial Narrow"/>
                <a:cs typeface="Arial Narrow"/>
              </a:rPr>
              <a:t>КАК</a:t>
            </a:r>
            <a:r>
              <a:rPr dirty="0" sz="9400" spc="-95" b="1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dirty="0" sz="9400" spc="-165" b="1">
                <a:solidFill>
                  <a:srgbClr val="00AEEF"/>
                </a:solidFill>
                <a:latin typeface="Arial Narrow"/>
                <a:cs typeface="Arial Narrow"/>
              </a:rPr>
              <a:t>ПОДКЛЮЧИТЬ?</a:t>
            </a:r>
            <a:endParaRPr sz="9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92486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40484" y="765479"/>
            <a:ext cx="833945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65" b="1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900" spc="-175" b="1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2900" spc="50" b="1">
                <a:solidFill>
                  <a:srgbClr val="25408F"/>
                </a:solidFill>
                <a:latin typeface="Arial Narrow"/>
                <a:cs typeface="Arial Narrow"/>
              </a:rPr>
              <a:t>НИЗКОЧАСТОТНОЙ</a:t>
            </a:r>
            <a:r>
              <a:rPr dirty="0" sz="2900" spc="330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900" spc="55" b="1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34223" y="2281809"/>
            <a:ext cx="8296909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20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400" spc="150">
                <a:solidFill>
                  <a:srgbClr val="25408F"/>
                </a:solidFill>
                <a:latin typeface="Arial Narrow"/>
                <a:cs typeface="Arial Narrow"/>
              </a:rPr>
              <a:t>подключается </a:t>
            </a:r>
            <a:r>
              <a:rPr dirty="0" sz="2400" spc="55">
                <a:solidFill>
                  <a:srgbClr val="25408F"/>
                </a:solidFill>
                <a:latin typeface="Arial Narrow"/>
                <a:cs typeface="Arial Narrow"/>
              </a:rPr>
              <a:t>с </a:t>
            </a:r>
            <a:r>
              <a:rPr dirty="0" sz="2400" spc="175">
                <a:solidFill>
                  <a:srgbClr val="25408F"/>
                </a:solidFill>
                <a:latin typeface="Arial Narrow"/>
                <a:cs typeface="Arial Narrow"/>
              </a:rPr>
              <a:t>помощью </a:t>
            </a:r>
            <a:r>
              <a:rPr dirty="0" sz="2400" spc="155">
                <a:solidFill>
                  <a:srgbClr val="25408F"/>
                </a:solidFill>
                <a:latin typeface="Arial Narrow"/>
                <a:cs typeface="Arial Narrow"/>
              </a:rPr>
              <a:t>токоподводящего</a:t>
            </a:r>
            <a:r>
              <a:rPr dirty="0" sz="2400" spc="515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400" spc="150">
                <a:solidFill>
                  <a:srgbClr val="25408F"/>
                </a:solidFill>
                <a:latin typeface="Arial Narrow"/>
                <a:cs typeface="Arial Narrow"/>
              </a:rPr>
              <a:t>кабеля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46910" y="4160951"/>
            <a:ext cx="3911600" cy="430530"/>
          </a:xfrm>
          <a:custGeom>
            <a:avLst/>
            <a:gdLst/>
            <a:ahLst/>
            <a:cxnLst/>
            <a:rect l="l" t="t" r="r" b="b"/>
            <a:pathLst>
              <a:path w="3911600" h="430529">
                <a:moveTo>
                  <a:pt x="3911295" y="0"/>
                </a:moveTo>
                <a:lnTo>
                  <a:pt x="0" y="0"/>
                </a:lnTo>
                <a:lnTo>
                  <a:pt x="0" y="430326"/>
                </a:lnTo>
                <a:lnTo>
                  <a:pt x="3743121" y="430326"/>
                </a:lnTo>
                <a:lnTo>
                  <a:pt x="3911295" y="256362"/>
                </a:lnTo>
                <a:lnTo>
                  <a:pt x="3911295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46910" y="6632064"/>
            <a:ext cx="3911600" cy="430530"/>
          </a:xfrm>
          <a:custGeom>
            <a:avLst/>
            <a:gdLst/>
            <a:ahLst/>
            <a:cxnLst/>
            <a:rect l="l" t="t" r="r" b="b"/>
            <a:pathLst>
              <a:path w="3911600" h="430529">
                <a:moveTo>
                  <a:pt x="3911295" y="0"/>
                </a:moveTo>
                <a:lnTo>
                  <a:pt x="0" y="0"/>
                </a:lnTo>
                <a:lnTo>
                  <a:pt x="0" y="430326"/>
                </a:lnTo>
                <a:lnTo>
                  <a:pt x="3743121" y="430326"/>
                </a:lnTo>
                <a:lnTo>
                  <a:pt x="3911295" y="256362"/>
                </a:lnTo>
                <a:lnTo>
                  <a:pt x="3911295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534223" y="2671305"/>
            <a:ext cx="8668385" cy="2190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400" spc="40" b="1">
                <a:solidFill>
                  <a:srgbClr val="231F20"/>
                </a:solidFill>
                <a:latin typeface="Arial Narrow"/>
                <a:cs typeface="Arial Narrow"/>
              </a:rPr>
              <a:t>Токоподводящие </a:t>
            </a:r>
            <a:r>
              <a:rPr dirty="0" sz="1400" spc="35" b="1">
                <a:solidFill>
                  <a:srgbClr val="231F20"/>
                </a:solidFill>
                <a:latin typeface="Arial Narrow"/>
                <a:cs typeface="Arial Narrow"/>
              </a:rPr>
              <a:t>кабели </a:t>
            </a:r>
            <a:r>
              <a:rPr dirty="0" sz="1400" spc="155">
                <a:solidFill>
                  <a:srgbClr val="231F20"/>
                </a:solidFill>
                <a:latin typeface="Arial Narrow"/>
                <a:cs typeface="Arial Narrow"/>
              </a:rPr>
              <a:t>– </a:t>
            </a:r>
            <a:r>
              <a:rPr dirty="0" sz="1400" spc="45">
                <a:solidFill>
                  <a:srgbClr val="231F20"/>
                </a:solidFill>
                <a:latin typeface="Arial Narrow"/>
                <a:cs typeface="Arial Narrow"/>
              </a:rPr>
              <a:t>это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электрические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провода </a:t>
            </a:r>
            <a:r>
              <a:rPr dirty="0" sz="1400" spc="30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контактами </a:t>
            </a:r>
            <a:r>
              <a:rPr dirty="0" sz="1400" spc="40">
                <a:solidFill>
                  <a:srgbClr val="231F20"/>
                </a:solidFill>
                <a:latin typeface="Arial Narrow"/>
                <a:cs typeface="Arial Narrow"/>
              </a:rPr>
              <a:t>на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концах,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которые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могут </a:t>
            </a:r>
            <a:r>
              <a:rPr dirty="0" sz="1400" spc="2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соединять</a:t>
            </a:r>
            <a:endParaRPr sz="1400">
              <a:latin typeface="Arial Narrow"/>
              <a:cs typeface="Arial Narrow"/>
            </a:endParaRPr>
          </a:p>
          <a:p>
            <a:pPr marL="12700" marR="111760">
              <a:lnSpc>
                <a:spcPts val="1500"/>
              </a:lnSpc>
              <a:spcBef>
                <a:spcPts val="110"/>
              </a:spcBef>
            </a:pP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физиотерапевтический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аппарат </a:t>
            </a:r>
            <a:r>
              <a:rPr dirty="0" sz="1400" spc="30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электродами. </a:t>
            </a:r>
            <a:r>
              <a:rPr dirty="0" sz="1400" spc="110">
                <a:solidFill>
                  <a:srgbClr val="231F20"/>
                </a:solidFill>
                <a:latin typeface="Arial Narrow"/>
                <a:cs typeface="Arial Narrow"/>
              </a:rPr>
              <a:t>Как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правило,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такие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кабели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являются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частью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комплектации 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аппарата </a:t>
            </a:r>
            <a:r>
              <a:rPr dirty="0" sz="14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выпускаются </a:t>
            </a:r>
            <a:r>
              <a:rPr dirty="0" sz="1400" spc="55">
                <a:solidFill>
                  <a:srgbClr val="231F20"/>
                </a:solidFill>
                <a:latin typeface="Arial Narrow"/>
                <a:cs typeface="Arial Narrow"/>
              </a:rPr>
              <a:t>его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производителем. </a:t>
            </a:r>
            <a:r>
              <a:rPr dirty="0" sz="1400" spc="60">
                <a:solidFill>
                  <a:srgbClr val="231F20"/>
                </a:solidFill>
                <a:latin typeface="Arial Narrow"/>
                <a:cs typeface="Arial Narrow"/>
              </a:rPr>
              <a:t>Кабели </a:t>
            </a:r>
            <a:r>
              <a:rPr dirty="0" sz="1400" spc="-55">
                <a:solidFill>
                  <a:srgbClr val="231F20"/>
                </a:solidFill>
                <a:latin typeface="Arial Narrow"/>
                <a:cs typeface="Arial Narrow"/>
              </a:rPr>
              <a:t>ООО  </a:t>
            </a:r>
            <a:r>
              <a:rPr dirty="0" sz="1400" spc="35">
                <a:solidFill>
                  <a:srgbClr val="231F20"/>
                </a:solidFill>
                <a:latin typeface="Arial Narrow"/>
                <a:cs typeface="Arial Narrow"/>
              </a:rPr>
              <a:t>«ИНИСС-мед»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являются изделиями </a:t>
            </a:r>
            <a:r>
              <a:rPr dirty="0" sz="1400" spc="114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медицинского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500"/>
              </a:lnSpc>
            </a:pP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назначения </a:t>
            </a:r>
            <a:r>
              <a:rPr dirty="0" sz="14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представляют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собой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универсальное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средство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соединения.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Широкий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ассортимент </a:t>
            </a:r>
            <a:r>
              <a:rPr dirty="0" sz="1400" spc="110">
                <a:solidFill>
                  <a:srgbClr val="231F20"/>
                </a:solidFill>
                <a:latin typeface="Arial Narrow"/>
                <a:cs typeface="Arial Narrow"/>
              </a:rPr>
              <a:t>выпускаемых  </a:t>
            </a:r>
            <a:r>
              <a:rPr dirty="0" sz="1400" spc="60">
                <a:solidFill>
                  <a:srgbClr val="231F20"/>
                </a:solidFill>
                <a:latin typeface="Arial Narrow"/>
                <a:cs typeface="Arial Narrow"/>
              </a:rPr>
              <a:t>кабелей,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позволяет </a:t>
            </a:r>
            <a:r>
              <a:rPr dirty="0" sz="1400" spc="90">
                <a:solidFill>
                  <a:srgbClr val="231F20"/>
                </a:solidFill>
                <a:latin typeface="Arial Narrow"/>
                <a:cs typeface="Arial Narrow"/>
              </a:rPr>
              <a:t>осуществить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соединение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электродов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любых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мировых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производителей </a:t>
            </a:r>
            <a:r>
              <a:rPr dirty="0" sz="1400" spc="30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400" spc="22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105">
                <a:solidFill>
                  <a:srgbClr val="231F20"/>
                </a:solidFill>
                <a:latin typeface="Arial Narrow"/>
                <a:cs typeface="Arial Narrow"/>
              </a:rPr>
              <a:t>любыми</a:t>
            </a:r>
            <a:endParaRPr sz="1400">
              <a:latin typeface="Arial Narrow"/>
              <a:cs typeface="Arial Narrow"/>
            </a:endParaRPr>
          </a:p>
          <a:p>
            <a:pPr marL="12700" marR="574675">
              <a:lnSpc>
                <a:spcPts val="1500"/>
              </a:lnSpc>
            </a:pP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отечественными </a:t>
            </a:r>
            <a:r>
              <a:rPr dirty="0" sz="14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400" spc="100">
                <a:solidFill>
                  <a:srgbClr val="231F20"/>
                </a:solidFill>
                <a:latin typeface="Arial Narrow"/>
                <a:cs typeface="Arial Narrow"/>
              </a:rPr>
              <a:t>многими </a:t>
            </a:r>
            <a:r>
              <a:rPr dirty="0" sz="1400" spc="95">
                <a:solidFill>
                  <a:srgbClr val="231F20"/>
                </a:solidFill>
                <a:latin typeface="Arial Narrow"/>
                <a:cs typeface="Arial Narrow"/>
              </a:rPr>
              <a:t>зарубежными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аппаратами.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Мы предлагаем </a:t>
            </a:r>
            <a:r>
              <a:rPr dirty="0" sz="1400" spc="85">
                <a:solidFill>
                  <a:srgbClr val="231F20"/>
                </a:solidFill>
                <a:latin typeface="Arial Narrow"/>
                <a:cs typeface="Arial Narrow"/>
              </a:rPr>
              <a:t>покупателям готовые 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решения,  </a:t>
            </a:r>
            <a:r>
              <a:rPr dirty="0" sz="1400" spc="-15">
                <a:solidFill>
                  <a:srgbClr val="231F20"/>
                </a:solidFill>
                <a:latin typeface="Arial Narrow"/>
                <a:cs typeface="Arial Narrow"/>
              </a:rPr>
              <a:t>а </a:t>
            </a:r>
            <a:r>
              <a:rPr dirty="0" sz="1400" spc="4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случае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необходимости адаптируем </a:t>
            </a:r>
            <a:r>
              <a:rPr dirty="0" sz="1400" spc="65">
                <a:solidFill>
                  <a:srgbClr val="231F20"/>
                </a:solidFill>
                <a:latin typeface="Arial Narrow"/>
                <a:cs typeface="Arial Narrow"/>
              </a:rPr>
              <a:t>наши </a:t>
            </a:r>
            <a:r>
              <a:rPr dirty="0" sz="1400" spc="75">
                <a:solidFill>
                  <a:srgbClr val="231F20"/>
                </a:solidFill>
                <a:latin typeface="Arial Narrow"/>
                <a:cs typeface="Arial Narrow"/>
              </a:rPr>
              <a:t>кабели </a:t>
            </a:r>
            <a:r>
              <a:rPr dirty="0" sz="1400" spc="60">
                <a:solidFill>
                  <a:srgbClr val="231F20"/>
                </a:solidFill>
                <a:latin typeface="Arial Narrow"/>
                <a:cs typeface="Arial Narrow"/>
              </a:rPr>
              <a:t>под </a:t>
            </a:r>
            <a:r>
              <a:rPr dirty="0" sz="1400" spc="70">
                <a:solidFill>
                  <a:srgbClr val="231F20"/>
                </a:solidFill>
                <a:latin typeface="Arial Narrow"/>
                <a:cs typeface="Arial Narrow"/>
              </a:rPr>
              <a:t>любой </a:t>
            </a:r>
            <a:r>
              <a:rPr dirty="0" sz="1400" spc="20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400" spc="80">
                <a:solidFill>
                  <a:srgbClr val="231F20"/>
                </a:solidFill>
                <a:latin typeface="Arial Narrow"/>
                <a:cs typeface="Arial Narrow"/>
              </a:rPr>
              <a:t>аппарат.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</a:pPr>
            <a:r>
              <a:rPr dirty="0" sz="2000" spc="5" b="1">
                <a:solidFill>
                  <a:srgbClr val="FFFFFF"/>
                </a:solidFill>
                <a:latin typeface="Arial Narrow"/>
                <a:cs typeface="Arial Narrow"/>
              </a:rPr>
              <a:t>ПОДКЛЮЧЕНИЕ </a:t>
            </a:r>
            <a:r>
              <a:rPr dirty="0" sz="2000" spc="60" b="1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dirty="0" sz="2000" spc="1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15" b="1">
                <a:solidFill>
                  <a:srgbClr val="FFFFFF"/>
                </a:solidFill>
                <a:latin typeface="Arial Narrow"/>
                <a:cs typeface="Arial Narrow"/>
              </a:rPr>
              <a:t>ЭЛЕКТРОДАМ</a:t>
            </a:r>
            <a:endParaRPr sz="2000">
              <a:latin typeface="Arial Narrow"/>
              <a:cs typeface="Arial Narrow"/>
            </a:endParaRPr>
          </a:p>
          <a:p>
            <a:pPr marL="19685">
              <a:lnSpc>
                <a:spcPct val="100000"/>
              </a:lnSpc>
              <a:spcBef>
                <a:spcPts val="465"/>
              </a:spcBef>
            </a:pPr>
            <a:r>
              <a:rPr dirty="0" sz="1800" spc="10">
                <a:solidFill>
                  <a:srgbClr val="231F20"/>
                </a:solidFill>
                <a:latin typeface="Arial Narrow"/>
                <a:cs typeface="Arial Narrow"/>
              </a:rPr>
              <a:t>Универсальная 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система </a:t>
            </a:r>
            <a:r>
              <a:rPr dirty="0" sz="1800" spc="35">
                <a:solidFill>
                  <a:srgbClr val="231F20"/>
                </a:solidFill>
                <a:latin typeface="Arial Narrow"/>
                <a:cs typeface="Arial Narrow"/>
              </a:rPr>
              <a:t>подключения</a:t>
            </a:r>
            <a:r>
              <a:rPr dirty="0" sz="1800" spc="-10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«штекер+зажим»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41373" y="6679547"/>
            <a:ext cx="4680585" cy="6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sz="2000" spc="40" b="1">
                <a:solidFill>
                  <a:srgbClr val="FFFFFF"/>
                </a:solidFill>
                <a:latin typeface="Arial Narrow"/>
                <a:cs typeface="Arial Narrow"/>
              </a:rPr>
              <a:t>ПОДКЛЮЧЕНИЕ </a:t>
            </a:r>
            <a:r>
              <a:rPr dirty="0" sz="2000" spc="60" b="1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dirty="0" sz="2000" spc="2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Arial Narrow"/>
                <a:cs typeface="Arial Narrow"/>
              </a:rPr>
              <a:t>АППАРАТАМ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95">
                <a:solidFill>
                  <a:srgbClr val="231F20"/>
                </a:solidFill>
                <a:latin typeface="Arial Narrow"/>
                <a:cs typeface="Arial Narrow"/>
              </a:rPr>
              <a:t>Под </a:t>
            </a:r>
            <a:r>
              <a:rPr dirty="0" sz="1800" spc="-5">
                <a:solidFill>
                  <a:srgbClr val="231F20"/>
                </a:solidFill>
                <a:latin typeface="Arial Narrow"/>
                <a:cs typeface="Arial Narrow"/>
              </a:rPr>
              <a:t>каждый </a:t>
            </a:r>
            <a:r>
              <a:rPr dirty="0" sz="1800" spc="-65">
                <a:solidFill>
                  <a:srgbClr val="231F20"/>
                </a:solidFill>
                <a:latin typeface="Arial Narrow"/>
                <a:cs typeface="Arial Narrow"/>
              </a:rPr>
              <a:t>аппарат </a:t>
            </a:r>
            <a:r>
              <a:rPr dirty="0" sz="1800" spc="-75">
                <a:solidFill>
                  <a:srgbClr val="231F20"/>
                </a:solidFill>
                <a:latin typeface="Arial Narrow"/>
                <a:cs typeface="Arial Narrow"/>
              </a:rPr>
              <a:t>подобран </a:t>
            </a:r>
            <a:r>
              <a:rPr dirty="0" sz="1800" spc="-50">
                <a:solidFill>
                  <a:srgbClr val="231F20"/>
                </a:solidFill>
                <a:latin typeface="Arial Narrow"/>
                <a:cs typeface="Arial Narrow"/>
              </a:rPr>
              <a:t>соответствующий</a:t>
            </a:r>
            <a:r>
              <a:rPr dirty="0" sz="1800" spc="-13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-65">
                <a:solidFill>
                  <a:srgbClr val="231F20"/>
                </a:solidFill>
                <a:latin typeface="Arial Narrow"/>
                <a:cs typeface="Arial Narrow"/>
              </a:rPr>
              <a:t>штекер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68000" y="4892789"/>
            <a:ext cx="2590800" cy="14940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35760" y="4892789"/>
            <a:ext cx="2590787" cy="14940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1541" y="1295996"/>
            <a:ext cx="1344295" cy="4337685"/>
          </a:xfrm>
          <a:custGeom>
            <a:avLst/>
            <a:gdLst/>
            <a:ahLst/>
            <a:cxnLst/>
            <a:rect l="l" t="t" r="r" b="b"/>
            <a:pathLst>
              <a:path w="1344295" h="4337685">
                <a:moveTo>
                  <a:pt x="1344218" y="4337443"/>
                </a:moveTo>
                <a:lnTo>
                  <a:pt x="0" y="4337443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28330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9302" y="1385099"/>
            <a:ext cx="7387590" cy="167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800" spc="-145" b="1">
                <a:solidFill>
                  <a:srgbClr val="ABE1FA"/>
                </a:solidFill>
                <a:latin typeface="Arial Narrow"/>
                <a:cs typeface="Arial Narrow"/>
              </a:rPr>
              <a:t>КАКИЕ</a:t>
            </a:r>
            <a:r>
              <a:rPr dirty="0" sz="10800" spc="-135" b="1">
                <a:solidFill>
                  <a:srgbClr val="ABE1FA"/>
                </a:solidFill>
                <a:latin typeface="Arial Narrow"/>
                <a:cs typeface="Arial Narrow"/>
              </a:rPr>
              <a:t> </a:t>
            </a:r>
            <a:r>
              <a:rPr dirty="0" sz="10800" spc="-290" b="1">
                <a:solidFill>
                  <a:srgbClr val="ABE1FA"/>
                </a:solidFill>
                <a:latin typeface="Arial Narrow"/>
                <a:cs typeface="Arial Narrow"/>
              </a:rPr>
              <a:t>ВИДЫ</a:t>
            </a:r>
            <a:endParaRPr sz="108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47304" y="2231110"/>
            <a:ext cx="5909945" cy="167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190" b="1">
                <a:solidFill>
                  <a:srgbClr val="00A1E4"/>
                </a:solidFill>
                <a:latin typeface="Arial Narrow"/>
                <a:cs typeface="Arial Narrow"/>
              </a:rPr>
              <a:t>ПРОИЗВОДИМ</a:t>
            </a:r>
            <a:r>
              <a:rPr dirty="0" sz="10800" spc="-190" b="1">
                <a:solidFill>
                  <a:srgbClr val="00A1E4"/>
                </a:solidFill>
                <a:latin typeface="Arial Narrow"/>
                <a:cs typeface="Arial Narrow"/>
              </a:rPr>
              <a:t>?</a:t>
            </a:r>
            <a:endParaRPr sz="10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299" y="4109290"/>
            <a:ext cx="9584690" cy="3381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05504" marR="5080">
              <a:lnSpc>
                <a:spcPct val="138900"/>
              </a:lnSpc>
            </a:pPr>
            <a:r>
              <a:rPr dirty="0" sz="3600" spc="15">
                <a:solidFill>
                  <a:srgbClr val="25408F"/>
                </a:solidFill>
                <a:latin typeface="Arial Narrow"/>
                <a:cs typeface="Arial Narrow"/>
              </a:rPr>
              <a:t>ПОВЕРХНОСТНЫЕ </a:t>
            </a:r>
            <a:r>
              <a:rPr dirty="0" sz="3600" spc="120">
                <a:solidFill>
                  <a:srgbClr val="25408F"/>
                </a:solidFill>
                <a:latin typeface="Arial Narrow"/>
                <a:cs typeface="Arial Narrow"/>
              </a:rPr>
              <a:t>ЭЛЕКТРОДЫ  </a:t>
            </a:r>
            <a:r>
              <a:rPr dirty="0" sz="3600" spc="15">
                <a:solidFill>
                  <a:srgbClr val="25408F"/>
                </a:solidFill>
                <a:latin typeface="Arial Narrow"/>
                <a:cs typeface="Arial Narrow"/>
              </a:rPr>
              <a:t>ПОЛОСТНЫЕ</a:t>
            </a:r>
            <a:r>
              <a:rPr dirty="0" sz="3600" spc="24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3600" spc="120">
                <a:solidFill>
                  <a:srgbClr val="25408F"/>
                </a:solidFill>
                <a:latin typeface="Arial Narrow"/>
                <a:cs typeface="Arial Narrow"/>
              </a:rPr>
              <a:t>ЭЛЕКТРОДЫ</a:t>
            </a:r>
            <a:endParaRPr sz="3600">
              <a:latin typeface="Arial Narrow"/>
              <a:cs typeface="Arial Narrow"/>
            </a:endParaRPr>
          </a:p>
          <a:p>
            <a:pPr marL="3405504">
              <a:lnSpc>
                <a:spcPct val="100000"/>
              </a:lnSpc>
              <a:spcBef>
                <a:spcPts val="1680"/>
              </a:spcBef>
            </a:pPr>
            <a:r>
              <a:rPr dirty="0" sz="3600" spc="105">
                <a:solidFill>
                  <a:srgbClr val="25408F"/>
                </a:solidFill>
                <a:latin typeface="Arial Narrow"/>
                <a:cs typeface="Arial Narrow"/>
              </a:rPr>
              <a:t>АДГЕЗИВНЫЕ</a:t>
            </a:r>
            <a:r>
              <a:rPr dirty="0" sz="3600" spc="26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3600" spc="120">
                <a:solidFill>
                  <a:srgbClr val="25408F"/>
                </a:solidFill>
                <a:latin typeface="Arial Narrow"/>
                <a:cs typeface="Arial Narrow"/>
              </a:rPr>
              <a:t>ЭЛЕКТРОДЫ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dirty="0" sz="4800" spc="-225" i="1">
                <a:solidFill>
                  <a:srgbClr val="FFFFFF"/>
                </a:solidFill>
                <a:latin typeface="Garamond"/>
                <a:cs typeface="Garamond"/>
              </a:rPr>
              <a:t>5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47304" y="1305483"/>
            <a:ext cx="8339455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65" b="1">
                <a:solidFill>
                  <a:srgbClr val="25408F"/>
                </a:solidFill>
                <a:latin typeface="Arial Narrow"/>
                <a:cs typeface="Arial Narrow"/>
              </a:rPr>
              <a:t>ЭЛЕКТРОД </a:t>
            </a:r>
            <a:r>
              <a:rPr dirty="0" sz="2900" spc="-175" b="1">
                <a:solidFill>
                  <a:srgbClr val="25408F"/>
                </a:solidFill>
                <a:latin typeface="Arial Narrow"/>
                <a:cs typeface="Arial Narrow"/>
              </a:rPr>
              <a:t>В  </a:t>
            </a:r>
            <a:r>
              <a:rPr dirty="0" sz="2900" spc="50" b="1">
                <a:solidFill>
                  <a:srgbClr val="25408F"/>
                </a:solidFill>
                <a:latin typeface="Arial Narrow"/>
                <a:cs typeface="Arial Narrow"/>
              </a:rPr>
              <a:t>НИЗКОЧАСТОТНОЙ</a:t>
            </a:r>
            <a:r>
              <a:rPr dirty="0" sz="2900" spc="330" b="1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900" spc="55" b="1">
                <a:solidFill>
                  <a:srgbClr val="25408F"/>
                </a:solidFill>
                <a:latin typeface="Arial Narrow"/>
                <a:cs typeface="Arial Narrow"/>
              </a:rPr>
              <a:t>ЭЛЕКТРОТЕРАПИИ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97999" y="527662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97999" y="4522609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97999" y="6034836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7786" y="4473867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152514" y="305041"/>
                </a:moveTo>
                <a:lnTo>
                  <a:pt x="200723" y="297265"/>
                </a:lnTo>
                <a:lnTo>
                  <a:pt x="242590" y="275613"/>
                </a:lnTo>
                <a:lnTo>
                  <a:pt x="275604" y="242597"/>
                </a:lnTo>
                <a:lnTo>
                  <a:pt x="297254" y="200731"/>
                </a:lnTo>
                <a:lnTo>
                  <a:pt x="305028" y="152527"/>
                </a:lnTo>
                <a:lnTo>
                  <a:pt x="297254" y="104316"/>
                </a:lnTo>
                <a:lnTo>
                  <a:pt x="275604" y="62446"/>
                </a:lnTo>
                <a:lnTo>
                  <a:pt x="242590" y="29428"/>
                </a:lnTo>
                <a:lnTo>
                  <a:pt x="200723" y="7775"/>
                </a:lnTo>
                <a:lnTo>
                  <a:pt x="152514" y="0"/>
                </a:lnTo>
                <a:lnTo>
                  <a:pt x="104304" y="7775"/>
                </a:lnTo>
                <a:lnTo>
                  <a:pt x="62437" y="29428"/>
                </a:lnTo>
                <a:lnTo>
                  <a:pt x="29424" y="62446"/>
                </a:lnTo>
                <a:lnTo>
                  <a:pt x="7774" y="104316"/>
                </a:lnTo>
                <a:lnTo>
                  <a:pt x="0" y="152527"/>
                </a:lnTo>
                <a:lnTo>
                  <a:pt x="7774" y="200731"/>
                </a:lnTo>
                <a:lnTo>
                  <a:pt x="29424" y="242597"/>
                </a:lnTo>
                <a:lnTo>
                  <a:pt x="62437" y="275613"/>
                </a:lnTo>
                <a:lnTo>
                  <a:pt x="104304" y="297265"/>
                </a:lnTo>
                <a:lnTo>
                  <a:pt x="152514" y="30504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47786" y="5232095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152514" y="305041"/>
                </a:moveTo>
                <a:lnTo>
                  <a:pt x="200723" y="297265"/>
                </a:lnTo>
                <a:lnTo>
                  <a:pt x="242590" y="275613"/>
                </a:lnTo>
                <a:lnTo>
                  <a:pt x="275604" y="242597"/>
                </a:lnTo>
                <a:lnTo>
                  <a:pt x="297254" y="200731"/>
                </a:lnTo>
                <a:lnTo>
                  <a:pt x="305028" y="152527"/>
                </a:lnTo>
                <a:lnTo>
                  <a:pt x="297254" y="104316"/>
                </a:lnTo>
                <a:lnTo>
                  <a:pt x="275604" y="62446"/>
                </a:lnTo>
                <a:lnTo>
                  <a:pt x="242590" y="29428"/>
                </a:lnTo>
                <a:lnTo>
                  <a:pt x="200723" y="7775"/>
                </a:lnTo>
                <a:lnTo>
                  <a:pt x="152514" y="0"/>
                </a:lnTo>
                <a:lnTo>
                  <a:pt x="104304" y="7775"/>
                </a:lnTo>
                <a:lnTo>
                  <a:pt x="62437" y="29428"/>
                </a:lnTo>
                <a:lnTo>
                  <a:pt x="29424" y="62446"/>
                </a:lnTo>
                <a:lnTo>
                  <a:pt x="7774" y="104316"/>
                </a:lnTo>
                <a:lnTo>
                  <a:pt x="0" y="152527"/>
                </a:lnTo>
                <a:lnTo>
                  <a:pt x="7774" y="200731"/>
                </a:lnTo>
                <a:lnTo>
                  <a:pt x="29424" y="242597"/>
                </a:lnTo>
                <a:lnTo>
                  <a:pt x="62437" y="275613"/>
                </a:lnTo>
                <a:lnTo>
                  <a:pt x="104304" y="297265"/>
                </a:lnTo>
                <a:lnTo>
                  <a:pt x="152514" y="30504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47786" y="5990316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152514" y="305041"/>
                </a:moveTo>
                <a:lnTo>
                  <a:pt x="200723" y="297265"/>
                </a:lnTo>
                <a:lnTo>
                  <a:pt x="242590" y="275613"/>
                </a:lnTo>
                <a:lnTo>
                  <a:pt x="275604" y="242597"/>
                </a:lnTo>
                <a:lnTo>
                  <a:pt x="297254" y="200731"/>
                </a:lnTo>
                <a:lnTo>
                  <a:pt x="305028" y="152526"/>
                </a:lnTo>
                <a:lnTo>
                  <a:pt x="297254" y="104316"/>
                </a:lnTo>
                <a:lnTo>
                  <a:pt x="275604" y="62446"/>
                </a:lnTo>
                <a:lnTo>
                  <a:pt x="242590" y="29428"/>
                </a:lnTo>
                <a:lnTo>
                  <a:pt x="200723" y="7775"/>
                </a:lnTo>
                <a:lnTo>
                  <a:pt x="152514" y="0"/>
                </a:lnTo>
                <a:lnTo>
                  <a:pt x="104304" y="7775"/>
                </a:lnTo>
                <a:lnTo>
                  <a:pt x="62437" y="29428"/>
                </a:lnTo>
                <a:lnTo>
                  <a:pt x="29424" y="62446"/>
                </a:lnTo>
                <a:lnTo>
                  <a:pt x="7774" y="104316"/>
                </a:lnTo>
                <a:lnTo>
                  <a:pt x="0" y="152526"/>
                </a:lnTo>
                <a:lnTo>
                  <a:pt x="7774" y="200731"/>
                </a:lnTo>
                <a:lnTo>
                  <a:pt x="29424" y="242597"/>
                </a:lnTo>
                <a:lnTo>
                  <a:pt x="62437" y="275613"/>
                </a:lnTo>
                <a:lnTo>
                  <a:pt x="104304" y="297265"/>
                </a:lnTo>
                <a:lnTo>
                  <a:pt x="152514" y="30504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14512" y="4540605"/>
            <a:ext cx="172085" cy="172085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5788" y="0"/>
                </a:moveTo>
                <a:lnTo>
                  <a:pt x="52394" y="6741"/>
                </a:lnTo>
                <a:lnTo>
                  <a:pt x="25125" y="25125"/>
                </a:lnTo>
                <a:lnTo>
                  <a:pt x="6741" y="52394"/>
                </a:lnTo>
                <a:lnTo>
                  <a:pt x="0" y="85788"/>
                </a:lnTo>
                <a:lnTo>
                  <a:pt x="6741" y="119182"/>
                </a:lnTo>
                <a:lnTo>
                  <a:pt x="25125" y="146451"/>
                </a:lnTo>
                <a:lnTo>
                  <a:pt x="52394" y="164835"/>
                </a:lnTo>
                <a:lnTo>
                  <a:pt x="85788" y="171576"/>
                </a:lnTo>
                <a:lnTo>
                  <a:pt x="119182" y="164835"/>
                </a:lnTo>
                <a:lnTo>
                  <a:pt x="146451" y="146451"/>
                </a:lnTo>
                <a:lnTo>
                  <a:pt x="164835" y="119182"/>
                </a:lnTo>
                <a:lnTo>
                  <a:pt x="171576" y="85788"/>
                </a:lnTo>
                <a:lnTo>
                  <a:pt x="164835" y="52394"/>
                </a:lnTo>
                <a:lnTo>
                  <a:pt x="146451" y="25125"/>
                </a:lnTo>
                <a:lnTo>
                  <a:pt x="119182" y="6741"/>
                </a:lnTo>
                <a:lnTo>
                  <a:pt x="8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14512" y="5298833"/>
            <a:ext cx="172085" cy="172085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5788" y="0"/>
                </a:moveTo>
                <a:lnTo>
                  <a:pt x="52394" y="6741"/>
                </a:lnTo>
                <a:lnTo>
                  <a:pt x="25125" y="25125"/>
                </a:lnTo>
                <a:lnTo>
                  <a:pt x="6741" y="52394"/>
                </a:lnTo>
                <a:lnTo>
                  <a:pt x="0" y="85788"/>
                </a:lnTo>
                <a:lnTo>
                  <a:pt x="6741" y="119182"/>
                </a:lnTo>
                <a:lnTo>
                  <a:pt x="25125" y="146451"/>
                </a:lnTo>
                <a:lnTo>
                  <a:pt x="52394" y="164835"/>
                </a:lnTo>
                <a:lnTo>
                  <a:pt x="85788" y="171576"/>
                </a:lnTo>
                <a:lnTo>
                  <a:pt x="119182" y="164835"/>
                </a:lnTo>
                <a:lnTo>
                  <a:pt x="146451" y="146451"/>
                </a:lnTo>
                <a:lnTo>
                  <a:pt x="164835" y="119182"/>
                </a:lnTo>
                <a:lnTo>
                  <a:pt x="171576" y="85788"/>
                </a:lnTo>
                <a:lnTo>
                  <a:pt x="164835" y="52394"/>
                </a:lnTo>
                <a:lnTo>
                  <a:pt x="146451" y="25125"/>
                </a:lnTo>
                <a:lnTo>
                  <a:pt x="119182" y="6741"/>
                </a:lnTo>
                <a:lnTo>
                  <a:pt x="8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14512" y="6057049"/>
            <a:ext cx="172085" cy="172085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5788" y="0"/>
                </a:moveTo>
                <a:lnTo>
                  <a:pt x="52394" y="6741"/>
                </a:lnTo>
                <a:lnTo>
                  <a:pt x="25125" y="25125"/>
                </a:lnTo>
                <a:lnTo>
                  <a:pt x="6741" y="52394"/>
                </a:lnTo>
                <a:lnTo>
                  <a:pt x="0" y="85788"/>
                </a:lnTo>
                <a:lnTo>
                  <a:pt x="6741" y="119182"/>
                </a:lnTo>
                <a:lnTo>
                  <a:pt x="25125" y="146451"/>
                </a:lnTo>
                <a:lnTo>
                  <a:pt x="52394" y="164835"/>
                </a:lnTo>
                <a:lnTo>
                  <a:pt x="85788" y="171577"/>
                </a:lnTo>
                <a:lnTo>
                  <a:pt x="119182" y="164835"/>
                </a:lnTo>
                <a:lnTo>
                  <a:pt x="146451" y="146451"/>
                </a:lnTo>
                <a:lnTo>
                  <a:pt x="164835" y="119182"/>
                </a:lnTo>
                <a:lnTo>
                  <a:pt x="171576" y="85788"/>
                </a:lnTo>
                <a:lnTo>
                  <a:pt x="164835" y="52394"/>
                </a:lnTo>
                <a:lnTo>
                  <a:pt x="146451" y="25125"/>
                </a:lnTo>
                <a:lnTo>
                  <a:pt x="119182" y="6741"/>
                </a:lnTo>
                <a:lnTo>
                  <a:pt x="8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48650" y="4374731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5" h="503554">
                <a:moveTo>
                  <a:pt x="251650" y="503313"/>
                </a:moveTo>
                <a:lnTo>
                  <a:pt x="296886" y="499259"/>
                </a:lnTo>
                <a:lnTo>
                  <a:pt x="339461" y="487569"/>
                </a:lnTo>
                <a:lnTo>
                  <a:pt x="378666" y="468954"/>
                </a:lnTo>
                <a:lnTo>
                  <a:pt x="413788" y="444126"/>
                </a:lnTo>
                <a:lnTo>
                  <a:pt x="444117" y="413795"/>
                </a:lnTo>
                <a:lnTo>
                  <a:pt x="468944" y="378673"/>
                </a:lnTo>
                <a:lnTo>
                  <a:pt x="487557" y="339469"/>
                </a:lnTo>
                <a:lnTo>
                  <a:pt x="499246" y="296895"/>
                </a:lnTo>
                <a:lnTo>
                  <a:pt x="503300" y="251663"/>
                </a:lnTo>
                <a:lnTo>
                  <a:pt x="499246" y="206426"/>
                </a:lnTo>
                <a:lnTo>
                  <a:pt x="487557" y="163850"/>
                </a:lnTo>
                <a:lnTo>
                  <a:pt x="468944" y="124644"/>
                </a:lnTo>
                <a:lnTo>
                  <a:pt x="444117" y="89520"/>
                </a:lnTo>
                <a:lnTo>
                  <a:pt x="413788" y="59188"/>
                </a:lnTo>
                <a:lnTo>
                  <a:pt x="378666" y="34359"/>
                </a:lnTo>
                <a:lnTo>
                  <a:pt x="339461" y="15744"/>
                </a:lnTo>
                <a:lnTo>
                  <a:pt x="296886" y="4054"/>
                </a:lnTo>
                <a:lnTo>
                  <a:pt x="251650" y="0"/>
                </a:lnTo>
                <a:lnTo>
                  <a:pt x="206414" y="4054"/>
                </a:lnTo>
                <a:lnTo>
                  <a:pt x="163839" y="15744"/>
                </a:lnTo>
                <a:lnTo>
                  <a:pt x="124634" y="34359"/>
                </a:lnTo>
                <a:lnTo>
                  <a:pt x="89512" y="59188"/>
                </a:lnTo>
                <a:lnTo>
                  <a:pt x="59183" y="89520"/>
                </a:lnTo>
                <a:lnTo>
                  <a:pt x="34356" y="124644"/>
                </a:lnTo>
                <a:lnTo>
                  <a:pt x="15743" y="163850"/>
                </a:lnTo>
                <a:lnTo>
                  <a:pt x="4054" y="206426"/>
                </a:lnTo>
                <a:lnTo>
                  <a:pt x="0" y="251663"/>
                </a:lnTo>
                <a:lnTo>
                  <a:pt x="4054" y="296895"/>
                </a:lnTo>
                <a:lnTo>
                  <a:pt x="15743" y="339469"/>
                </a:lnTo>
                <a:lnTo>
                  <a:pt x="34356" y="378673"/>
                </a:lnTo>
                <a:lnTo>
                  <a:pt x="59183" y="413795"/>
                </a:lnTo>
                <a:lnTo>
                  <a:pt x="89512" y="444126"/>
                </a:lnTo>
                <a:lnTo>
                  <a:pt x="124634" y="468954"/>
                </a:lnTo>
                <a:lnTo>
                  <a:pt x="163839" y="487569"/>
                </a:lnTo>
                <a:lnTo>
                  <a:pt x="206414" y="499259"/>
                </a:lnTo>
                <a:lnTo>
                  <a:pt x="251650" y="503313"/>
                </a:lnTo>
                <a:close/>
              </a:path>
            </a:pathLst>
          </a:custGeom>
          <a:ln w="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48650" y="5132959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5" h="503554">
                <a:moveTo>
                  <a:pt x="251650" y="503313"/>
                </a:moveTo>
                <a:lnTo>
                  <a:pt x="296886" y="499259"/>
                </a:lnTo>
                <a:lnTo>
                  <a:pt x="339461" y="487569"/>
                </a:lnTo>
                <a:lnTo>
                  <a:pt x="378666" y="468954"/>
                </a:lnTo>
                <a:lnTo>
                  <a:pt x="413788" y="444126"/>
                </a:lnTo>
                <a:lnTo>
                  <a:pt x="444117" y="413795"/>
                </a:lnTo>
                <a:lnTo>
                  <a:pt x="468944" y="378673"/>
                </a:lnTo>
                <a:lnTo>
                  <a:pt x="487557" y="339469"/>
                </a:lnTo>
                <a:lnTo>
                  <a:pt x="499246" y="296895"/>
                </a:lnTo>
                <a:lnTo>
                  <a:pt x="503300" y="251663"/>
                </a:lnTo>
                <a:lnTo>
                  <a:pt x="499246" y="206426"/>
                </a:lnTo>
                <a:lnTo>
                  <a:pt x="487557" y="163850"/>
                </a:lnTo>
                <a:lnTo>
                  <a:pt x="468944" y="124644"/>
                </a:lnTo>
                <a:lnTo>
                  <a:pt x="444117" y="89520"/>
                </a:lnTo>
                <a:lnTo>
                  <a:pt x="413788" y="59188"/>
                </a:lnTo>
                <a:lnTo>
                  <a:pt x="378666" y="34359"/>
                </a:lnTo>
                <a:lnTo>
                  <a:pt x="339461" y="15744"/>
                </a:lnTo>
                <a:lnTo>
                  <a:pt x="296886" y="4054"/>
                </a:lnTo>
                <a:lnTo>
                  <a:pt x="251650" y="0"/>
                </a:lnTo>
                <a:lnTo>
                  <a:pt x="206414" y="4054"/>
                </a:lnTo>
                <a:lnTo>
                  <a:pt x="163839" y="15744"/>
                </a:lnTo>
                <a:lnTo>
                  <a:pt x="124634" y="34359"/>
                </a:lnTo>
                <a:lnTo>
                  <a:pt x="89512" y="59188"/>
                </a:lnTo>
                <a:lnTo>
                  <a:pt x="59183" y="89520"/>
                </a:lnTo>
                <a:lnTo>
                  <a:pt x="34356" y="124644"/>
                </a:lnTo>
                <a:lnTo>
                  <a:pt x="15743" y="163850"/>
                </a:lnTo>
                <a:lnTo>
                  <a:pt x="4054" y="206426"/>
                </a:lnTo>
                <a:lnTo>
                  <a:pt x="0" y="251663"/>
                </a:lnTo>
                <a:lnTo>
                  <a:pt x="4054" y="296895"/>
                </a:lnTo>
                <a:lnTo>
                  <a:pt x="15743" y="339469"/>
                </a:lnTo>
                <a:lnTo>
                  <a:pt x="34356" y="378673"/>
                </a:lnTo>
                <a:lnTo>
                  <a:pt x="59183" y="413795"/>
                </a:lnTo>
                <a:lnTo>
                  <a:pt x="89512" y="444126"/>
                </a:lnTo>
                <a:lnTo>
                  <a:pt x="124634" y="468954"/>
                </a:lnTo>
                <a:lnTo>
                  <a:pt x="163839" y="487569"/>
                </a:lnTo>
                <a:lnTo>
                  <a:pt x="206414" y="499259"/>
                </a:lnTo>
                <a:lnTo>
                  <a:pt x="251650" y="503313"/>
                </a:lnTo>
                <a:close/>
              </a:path>
            </a:pathLst>
          </a:custGeom>
          <a:ln w="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48650" y="5891180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5" h="503554">
                <a:moveTo>
                  <a:pt x="251650" y="503313"/>
                </a:moveTo>
                <a:lnTo>
                  <a:pt x="296886" y="499259"/>
                </a:lnTo>
                <a:lnTo>
                  <a:pt x="339461" y="487569"/>
                </a:lnTo>
                <a:lnTo>
                  <a:pt x="378666" y="468954"/>
                </a:lnTo>
                <a:lnTo>
                  <a:pt x="413788" y="444126"/>
                </a:lnTo>
                <a:lnTo>
                  <a:pt x="444117" y="413795"/>
                </a:lnTo>
                <a:lnTo>
                  <a:pt x="468944" y="378673"/>
                </a:lnTo>
                <a:lnTo>
                  <a:pt x="487557" y="339469"/>
                </a:lnTo>
                <a:lnTo>
                  <a:pt x="499246" y="296895"/>
                </a:lnTo>
                <a:lnTo>
                  <a:pt x="503300" y="251663"/>
                </a:lnTo>
                <a:lnTo>
                  <a:pt x="499246" y="206426"/>
                </a:lnTo>
                <a:lnTo>
                  <a:pt x="487557" y="163850"/>
                </a:lnTo>
                <a:lnTo>
                  <a:pt x="468944" y="124644"/>
                </a:lnTo>
                <a:lnTo>
                  <a:pt x="444117" y="89520"/>
                </a:lnTo>
                <a:lnTo>
                  <a:pt x="413788" y="59188"/>
                </a:lnTo>
                <a:lnTo>
                  <a:pt x="378666" y="34359"/>
                </a:lnTo>
                <a:lnTo>
                  <a:pt x="339461" y="15744"/>
                </a:lnTo>
                <a:lnTo>
                  <a:pt x="296886" y="4054"/>
                </a:lnTo>
                <a:lnTo>
                  <a:pt x="251650" y="0"/>
                </a:lnTo>
                <a:lnTo>
                  <a:pt x="206414" y="4054"/>
                </a:lnTo>
                <a:lnTo>
                  <a:pt x="163839" y="15744"/>
                </a:lnTo>
                <a:lnTo>
                  <a:pt x="124634" y="34359"/>
                </a:lnTo>
                <a:lnTo>
                  <a:pt x="89512" y="59188"/>
                </a:lnTo>
                <a:lnTo>
                  <a:pt x="59183" y="89520"/>
                </a:lnTo>
                <a:lnTo>
                  <a:pt x="34356" y="124644"/>
                </a:lnTo>
                <a:lnTo>
                  <a:pt x="15743" y="163850"/>
                </a:lnTo>
                <a:lnTo>
                  <a:pt x="4054" y="206426"/>
                </a:lnTo>
                <a:lnTo>
                  <a:pt x="0" y="251663"/>
                </a:lnTo>
                <a:lnTo>
                  <a:pt x="4054" y="296895"/>
                </a:lnTo>
                <a:lnTo>
                  <a:pt x="15743" y="339469"/>
                </a:lnTo>
                <a:lnTo>
                  <a:pt x="34356" y="378673"/>
                </a:lnTo>
                <a:lnTo>
                  <a:pt x="59183" y="413795"/>
                </a:lnTo>
                <a:lnTo>
                  <a:pt x="89512" y="444126"/>
                </a:lnTo>
                <a:lnTo>
                  <a:pt x="124634" y="468954"/>
                </a:lnTo>
                <a:lnTo>
                  <a:pt x="163839" y="487569"/>
                </a:lnTo>
                <a:lnTo>
                  <a:pt x="206414" y="499259"/>
                </a:lnTo>
                <a:lnTo>
                  <a:pt x="251650" y="503313"/>
                </a:lnTo>
                <a:close/>
              </a:path>
            </a:pathLst>
          </a:custGeom>
          <a:ln w="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903891" y="4489602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903891" y="5222582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903891" y="6001842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5732" y="12"/>
            <a:ext cx="282627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45376" y="5745815"/>
            <a:ext cx="1536192" cy="1814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29396" y="5745815"/>
            <a:ext cx="1565909" cy="1814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0004" y="5745815"/>
            <a:ext cx="1536192" cy="1814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6005" y="5745815"/>
            <a:ext cx="1536191" cy="1814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0254" y="5745815"/>
            <a:ext cx="1565910" cy="1814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1994" y="3484410"/>
            <a:ext cx="4248150" cy="312420"/>
          </a:xfrm>
          <a:custGeom>
            <a:avLst/>
            <a:gdLst/>
            <a:ahLst/>
            <a:cxnLst/>
            <a:rect l="l" t="t" r="r" b="b"/>
            <a:pathLst>
              <a:path w="4248150" h="312420">
                <a:moveTo>
                  <a:pt x="0" y="312000"/>
                </a:moveTo>
                <a:lnTo>
                  <a:pt x="4247997" y="312000"/>
                </a:lnTo>
                <a:lnTo>
                  <a:pt x="4247997" y="0"/>
                </a:lnTo>
                <a:lnTo>
                  <a:pt x="0" y="0"/>
                </a:lnTo>
                <a:lnTo>
                  <a:pt x="0" y="31200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1994" y="5382005"/>
            <a:ext cx="4248150" cy="312420"/>
          </a:xfrm>
          <a:custGeom>
            <a:avLst/>
            <a:gdLst/>
            <a:ahLst/>
            <a:cxnLst/>
            <a:rect l="l" t="t" r="r" b="b"/>
            <a:pathLst>
              <a:path w="4248150" h="312420">
                <a:moveTo>
                  <a:pt x="0" y="312000"/>
                </a:moveTo>
                <a:lnTo>
                  <a:pt x="4247997" y="312000"/>
                </a:lnTo>
                <a:lnTo>
                  <a:pt x="4247997" y="0"/>
                </a:lnTo>
                <a:lnTo>
                  <a:pt x="0" y="0"/>
                </a:lnTo>
                <a:lnTo>
                  <a:pt x="0" y="31200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199306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4"/>
              <a:t>ПОВЕРХНОСТНЫЕ</a:t>
            </a:r>
            <a:r>
              <a:rPr dirty="0" spc="-85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29295" y="1424508"/>
            <a:ext cx="6873240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Физиотерапевтические </a:t>
            </a:r>
            <a:r>
              <a:rPr dirty="0" sz="2000" spc="130">
                <a:solidFill>
                  <a:srgbClr val="25408F"/>
                </a:solidFill>
                <a:latin typeface="Arial Narrow"/>
                <a:cs typeface="Arial Narrow"/>
              </a:rPr>
              <a:t>электроды однократного</a:t>
            </a:r>
            <a:r>
              <a:rPr dirty="0" sz="2000" spc="21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применения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9295" y="1665808"/>
            <a:ext cx="7037070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20">
                <a:solidFill>
                  <a:srgbClr val="25408F"/>
                </a:solidFill>
                <a:latin typeface="Arial Narrow"/>
                <a:cs typeface="Arial Narrow"/>
              </a:rPr>
              <a:t>предназначены </a:t>
            </a:r>
            <a:r>
              <a:rPr dirty="0" sz="2000" spc="95">
                <a:solidFill>
                  <a:srgbClr val="25408F"/>
                </a:solidFill>
                <a:latin typeface="Arial Narrow"/>
                <a:cs typeface="Arial Narrow"/>
              </a:rPr>
              <a:t>для </a:t>
            </a:r>
            <a:r>
              <a:rPr dirty="0" sz="2000" spc="110">
                <a:solidFill>
                  <a:srgbClr val="25408F"/>
                </a:solidFill>
                <a:latin typeface="Arial Narrow"/>
                <a:cs typeface="Arial Narrow"/>
              </a:rPr>
              <a:t>проведения </a:t>
            </a:r>
            <a:r>
              <a:rPr dirty="0" sz="2000" spc="120">
                <a:solidFill>
                  <a:srgbClr val="25408F"/>
                </a:solidFill>
                <a:latin typeface="Arial Narrow"/>
                <a:cs typeface="Arial Narrow"/>
              </a:rPr>
              <a:t>любых </a:t>
            </a:r>
            <a:r>
              <a:rPr dirty="0" sz="2000" spc="130">
                <a:solidFill>
                  <a:srgbClr val="25408F"/>
                </a:solidFill>
                <a:latin typeface="Arial Narrow"/>
                <a:cs typeface="Arial Narrow"/>
              </a:rPr>
              <a:t>видов</a:t>
            </a:r>
            <a:r>
              <a:rPr dirty="0" sz="2000" spc="385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000" spc="150">
                <a:solidFill>
                  <a:srgbClr val="25408F"/>
                </a:solidFill>
                <a:latin typeface="Arial Narrow"/>
                <a:cs typeface="Arial Narrow"/>
              </a:rPr>
              <a:t>низкочастотных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29295" y="1907108"/>
            <a:ext cx="6186805" cy="1026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электротерапевтических</a:t>
            </a:r>
            <a:r>
              <a:rPr dirty="0" sz="2000" spc="11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процедур:</a:t>
            </a:r>
            <a:endParaRPr sz="200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484"/>
              </a:spcBef>
            </a:pP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постоянными </a:t>
            </a: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низкочастотными токами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широко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распространенных 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методах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гальванизации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лекарственного</a:t>
            </a:r>
            <a:r>
              <a:rPr dirty="0" sz="1600" spc="31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электрофореза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85"/>
              </a:lnSpc>
            </a:pP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всеми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видами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импульсных</a:t>
            </a:r>
            <a:r>
              <a:rPr dirty="0" sz="1600" spc="15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Arial Narrow"/>
                <a:cs typeface="Arial Narrow"/>
              </a:rPr>
              <a:t>токов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1994" y="3484410"/>
            <a:ext cx="4248150" cy="312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734">
              <a:lnSpc>
                <a:spcPts val="2380"/>
              </a:lnSpc>
            </a:pPr>
            <a:r>
              <a:rPr dirty="0" sz="2000" spc="30">
                <a:solidFill>
                  <a:srgbClr val="FFFFFF"/>
                </a:solidFill>
                <a:latin typeface="Arial Narrow"/>
                <a:cs typeface="Arial Narrow"/>
              </a:rPr>
              <a:t>ПРЯМОУГОЛЬНЫЕ</a:t>
            </a:r>
            <a:r>
              <a:rPr dirty="0" sz="2000" spc="1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Arial Narrow"/>
                <a:cs typeface="Arial Narrow"/>
              </a:rPr>
              <a:t>ЭЛЕКТРОДЫ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29295" y="2956509"/>
            <a:ext cx="5721985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90" b="1">
                <a:solidFill>
                  <a:srgbClr val="00AEEF"/>
                </a:solidFill>
                <a:latin typeface="Arial Narrow"/>
                <a:cs typeface="Arial Narrow"/>
              </a:rPr>
              <a:t>Производятся </a:t>
            </a:r>
            <a:r>
              <a:rPr dirty="0" sz="3600" spc="100" b="1">
                <a:solidFill>
                  <a:srgbClr val="00AEEF"/>
                </a:solidFill>
                <a:latin typeface="Arial Narrow"/>
                <a:cs typeface="Arial Narrow"/>
              </a:rPr>
              <a:t>ДВУХ</a:t>
            </a:r>
            <a:r>
              <a:rPr dirty="0" sz="3600" spc="459" b="1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dirty="0" sz="3600" spc="85" b="1">
                <a:solidFill>
                  <a:srgbClr val="00AEEF"/>
                </a:solidFill>
                <a:latin typeface="Arial Narrow"/>
                <a:cs typeface="Arial Narrow"/>
              </a:rPr>
              <a:t>ТИПОВ: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1994" y="5382005"/>
            <a:ext cx="4248150" cy="312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734">
              <a:lnSpc>
                <a:spcPts val="2325"/>
              </a:lnSpc>
            </a:pPr>
            <a:r>
              <a:rPr dirty="0" sz="2000" spc="30">
                <a:solidFill>
                  <a:srgbClr val="FFFFFF"/>
                </a:solidFill>
                <a:latin typeface="Arial Narrow"/>
                <a:cs typeface="Arial Narrow"/>
              </a:rPr>
              <a:t>РАЗНОФОРМАТНЫЕ</a:t>
            </a:r>
            <a:r>
              <a:rPr dirty="0" sz="200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Arial Narrow"/>
                <a:cs typeface="Arial Narrow"/>
              </a:rPr>
              <a:t>ЭЛЕКТРОДЫ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33995" y="948004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86865" y="2343607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86865" y="278281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15822" y="3561841"/>
            <a:ext cx="1943100" cy="1705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60004" y="3849878"/>
            <a:ext cx="1417320" cy="14173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34969" y="3849878"/>
            <a:ext cx="1627619" cy="14173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20234" y="3849878"/>
            <a:ext cx="1837943" cy="1417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33995" y="3499408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33995" y="5397004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7299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189302" y="987259"/>
            <a:ext cx="6645275" cy="762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995"/>
              </a:lnSpc>
            </a:pPr>
            <a:r>
              <a:rPr dirty="0" spc="-210"/>
              <a:t>ПОЛОСТНЫЕ</a:t>
            </a:r>
            <a:r>
              <a:rPr dirty="0" spc="-105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93084" y="4409998"/>
            <a:ext cx="5807075" cy="312420"/>
          </a:xfrm>
          <a:prstGeom prst="rect">
            <a:avLst/>
          </a:prstGeom>
          <a:solidFill>
            <a:srgbClr val="00A1E4"/>
          </a:solidFill>
        </p:spPr>
        <p:txBody>
          <a:bodyPr wrap="square" lIns="0" tIns="0" rIns="0" bIns="0" rtlCol="0" vert="horz">
            <a:spAutoFit/>
          </a:bodyPr>
          <a:lstStyle/>
          <a:p>
            <a:pPr marL="340360">
              <a:lnSpc>
                <a:spcPts val="2380"/>
              </a:lnSpc>
            </a:pPr>
            <a:r>
              <a:rPr dirty="0" sz="2000" spc="20">
                <a:solidFill>
                  <a:srgbClr val="FFFFFF"/>
                </a:solidFill>
                <a:latin typeface="Arial Narrow"/>
                <a:cs typeface="Arial Narrow"/>
              </a:rPr>
              <a:t>ДЕСНЕВОЙ</a:t>
            </a:r>
            <a:r>
              <a:rPr dirty="0" sz="2000" spc="1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 Narrow"/>
                <a:cs typeface="Arial Narrow"/>
              </a:rPr>
              <a:t>ЭЛЕКТРОД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3084" y="5298008"/>
            <a:ext cx="5807075" cy="312420"/>
          </a:xfrm>
          <a:prstGeom prst="rect">
            <a:avLst/>
          </a:prstGeom>
          <a:solidFill>
            <a:srgbClr val="00A1E4"/>
          </a:solidFill>
        </p:spPr>
        <p:txBody>
          <a:bodyPr wrap="square" lIns="0" tIns="0" rIns="0" bIns="0" rtlCol="0" vert="horz">
            <a:spAutoFit/>
          </a:bodyPr>
          <a:lstStyle/>
          <a:p>
            <a:pPr marL="340360">
              <a:lnSpc>
                <a:spcPts val="2380"/>
              </a:lnSpc>
            </a:pPr>
            <a:r>
              <a:rPr dirty="0" sz="2000" spc="75">
                <a:solidFill>
                  <a:srgbClr val="FFFFFF"/>
                </a:solidFill>
                <a:latin typeface="Arial Narrow"/>
                <a:cs typeface="Arial Narrow"/>
              </a:rPr>
              <a:t>РЕКТАЛЬНО-ВАГИНАЛЬНЫЙ</a:t>
            </a:r>
            <a:r>
              <a:rPr dirty="0" sz="2000" spc="1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 Narrow"/>
                <a:cs typeface="Arial Narrow"/>
              </a:rPr>
              <a:t>ЭЛЕКТРОД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93084" y="6175209"/>
            <a:ext cx="5807075" cy="312420"/>
          </a:xfrm>
          <a:prstGeom prst="rect">
            <a:avLst/>
          </a:prstGeom>
          <a:solidFill>
            <a:srgbClr val="00A1E4"/>
          </a:solidFill>
        </p:spPr>
        <p:txBody>
          <a:bodyPr wrap="square" lIns="0" tIns="0" rIns="0" bIns="0" rtlCol="0" vert="horz">
            <a:spAutoFit/>
          </a:bodyPr>
          <a:lstStyle/>
          <a:p>
            <a:pPr marL="340360">
              <a:lnSpc>
                <a:spcPts val="2385"/>
              </a:lnSpc>
            </a:pPr>
            <a:r>
              <a:rPr dirty="0" sz="2000" spc="75">
                <a:solidFill>
                  <a:srgbClr val="FFFFFF"/>
                </a:solidFill>
                <a:latin typeface="Arial Narrow"/>
                <a:cs typeface="Arial Narrow"/>
              </a:rPr>
              <a:t>ЭНДОНАЗАЛЬНЫЙ-ЭНДАУРАЛЬНЫЙ</a:t>
            </a:r>
            <a:r>
              <a:rPr dirty="0" sz="2000" spc="1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 Narrow"/>
                <a:cs typeface="Arial Narrow"/>
              </a:rPr>
              <a:t>ЭЛЕКТРОД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94001" y="1272006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46859" y="266760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46859" y="310680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159304" y="1811909"/>
            <a:ext cx="7066915" cy="249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 marR="5080">
              <a:lnSpc>
                <a:spcPct val="79200"/>
              </a:lnSpc>
            </a:pP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Физиотерапевтические </a:t>
            </a:r>
            <a:r>
              <a:rPr dirty="0" sz="2000" spc="130">
                <a:solidFill>
                  <a:srgbClr val="25408F"/>
                </a:solidFill>
                <a:latin typeface="Arial Narrow"/>
                <a:cs typeface="Arial Narrow"/>
              </a:rPr>
              <a:t>электроды однократного </a:t>
            </a: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применения  </a:t>
            </a:r>
            <a:r>
              <a:rPr dirty="0" sz="2000" spc="120">
                <a:solidFill>
                  <a:srgbClr val="25408F"/>
                </a:solidFill>
                <a:latin typeface="Arial Narrow"/>
                <a:cs typeface="Arial Narrow"/>
              </a:rPr>
              <a:t>предназначены </a:t>
            </a:r>
            <a:r>
              <a:rPr dirty="0" sz="2000" spc="95">
                <a:solidFill>
                  <a:srgbClr val="25408F"/>
                </a:solidFill>
                <a:latin typeface="Arial Narrow"/>
                <a:cs typeface="Arial Narrow"/>
              </a:rPr>
              <a:t>для </a:t>
            </a:r>
            <a:r>
              <a:rPr dirty="0" sz="2000" spc="110">
                <a:solidFill>
                  <a:srgbClr val="25408F"/>
                </a:solidFill>
                <a:latin typeface="Arial Narrow"/>
                <a:cs typeface="Arial Narrow"/>
              </a:rPr>
              <a:t>проведения </a:t>
            </a:r>
            <a:r>
              <a:rPr dirty="0" sz="2000" spc="120">
                <a:solidFill>
                  <a:srgbClr val="25408F"/>
                </a:solidFill>
                <a:latin typeface="Arial Narrow"/>
                <a:cs typeface="Arial Narrow"/>
              </a:rPr>
              <a:t>любых </a:t>
            </a:r>
            <a:r>
              <a:rPr dirty="0" sz="2000" spc="130">
                <a:solidFill>
                  <a:srgbClr val="25408F"/>
                </a:solidFill>
                <a:latin typeface="Arial Narrow"/>
                <a:cs typeface="Arial Narrow"/>
              </a:rPr>
              <a:t>видов </a:t>
            </a:r>
            <a:r>
              <a:rPr dirty="0" sz="2000" spc="150">
                <a:solidFill>
                  <a:srgbClr val="25408F"/>
                </a:solidFill>
                <a:latin typeface="Arial Narrow"/>
                <a:cs typeface="Arial Narrow"/>
              </a:rPr>
              <a:t>низкочастотных  </a:t>
            </a: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электротерапевтических</a:t>
            </a:r>
            <a:r>
              <a:rPr dirty="0" sz="2000" spc="110">
                <a:solidFill>
                  <a:srgbClr val="25408F"/>
                </a:solidFill>
                <a:latin typeface="Arial Narrow"/>
                <a:cs typeface="Arial Narrow"/>
              </a:rPr>
              <a:t> </a:t>
            </a:r>
            <a:r>
              <a:rPr dirty="0" sz="2000" spc="125">
                <a:solidFill>
                  <a:srgbClr val="25408F"/>
                </a:solidFill>
                <a:latin typeface="Arial Narrow"/>
                <a:cs typeface="Arial Narrow"/>
              </a:rPr>
              <a:t>процедур:</a:t>
            </a:r>
            <a:endParaRPr sz="2000">
              <a:latin typeface="Arial Narrow"/>
              <a:cs typeface="Arial Narrow"/>
            </a:endParaRPr>
          </a:p>
          <a:p>
            <a:pPr marL="42545" marR="854710">
              <a:lnSpc>
                <a:spcPts val="1600"/>
              </a:lnSpc>
              <a:spcBef>
                <a:spcPts val="484"/>
              </a:spcBef>
            </a:pP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постоянными </a:t>
            </a: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низкочастотными токами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широко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распространенных 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методах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гальванизации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лекарственного</a:t>
            </a:r>
            <a:r>
              <a:rPr dirty="0" sz="1600" spc="31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электрофореза</a:t>
            </a:r>
            <a:endParaRPr sz="1600">
              <a:latin typeface="Arial Narrow"/>
              <a:cs typeface="Arial Narrow"/>
            </a:endParaRPr>
          </a:p>
          <a:p>
            <a:pPr marL="42545">
              <a:lnSpc>
                <a:spcPts val="1885"/>
              </a:lnSpc>
            </a:pP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всеми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видами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импульсных</a:t>
            </a:r>
            <a:r>
              <a:rPr dirty="0" sz="1600" spc="15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30">
                <a:solidFill>
                  <a:srgbClr val="231F20"/>
                </a:solidFill>
                <a:latin typeface="Arial Narrow"/>
                <a:cs typeface="Arial Narrow"/>
              </a:rPr>
              <a:t>токов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600" spc="90" b="1">
                <a:solidFill>
                  <a:srgbClr val="00AEEF"/>
                </a:solidFill>
                <a:latin typeface="Arial Narrow"/>
                <a:cs typeface="Arial Narrow"/>
              </a:rPr>
              <a:t>Производятся </a:t>
            </a:r>
            <a:r>
              <a:rPr dirty="0" sz="3600" spc="60" b="1">
                <a:solidFill>
                  <a:srgbClr val="00AEEF"/>
                </a:solidFill>
                <a:latin typeface="Arial Narrow"/>
                <a:cs typeface="Arial Narrow"/>
              </a:rPr>
              <a:t>ТРЁХ</a:t>
            </a:r>
            <a:r>
              <a:rPr dirty="0" sz="3600" spc="475" b="1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dirty="0" sz="3600" spc="85" b="1">
                <a:solidFill>
                  <a:srgbClr val="00AEEF"/>
                </a:solidFill>
                <a:latin typeface="Arial Narrow"/>
                <a:cs typeface="Arial Narrow"/>
              </a:rPr>
              <a:t>ТИПОВ: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372003" y="4425010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72003" y="5313007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72003" y="6205210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5732" y="12"/>
            <a:ext cx="282627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31972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972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972" y="3505"/>
            <a:ext cx="1363533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70887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8924" y="0"/>
            <a:ext cx="1563370" cy="7560309"/>
          </a:xfrm>
          <a:custGeom>
            <a:avLst/>
            <a:gdLst/>
            <a:ahLst/>
            <a:cxnLst/>
            <a:rect l="l" t="t" r="r" b="b"/>
            <a:pathLst>
              <a:path w="1563370" h="7560309">
                <a:moveTo>
                  <a:pt x="307949" y="0"/>
                </a:moveTo>
                <a:lnTo>
                  <a:pt x="0" y="0"/>
                </a:lnTo>
                <a:lnTo>
                  <a:pt x="1177767" y="1963782"/>
                </a:lnTo>
                <a:lnTo>
                  <a:pt x="1563078" y="3212404"/>
                </a:lnTo>
                <a:lnTo>
                  <a:pt x="1563078" y="2036061"/>
                </a:lnTo>
                <a:lnTo>
                  <a:pt x="1445847" y="1660430"/>
                </a:lnTo>
                <a:lnTo>
                  <a:pt x="307949" y="0"/>
                </a:lnTo>
                <a:close/>
              </a:path>
              <a:path w="1563370" h="7560309">
                <a:moveTo>
                  <a:pt x="1563078" y="3896650"/>
                </a:moveTo>
                <a:lnTo>
                  <a:pt x="1373024" y="5093531"/>
                </a:lnTo>
                <a:lnTo>
                  <a:pt x="463986" y="7560005"/>
                </a:lnTo>
                <a:lnTo>
                  <a:pt x="618962" y="7560005"/>
                </a:lnTo>
                <a:lnTo>
                  <a:pt x="1563078" y="4844800"/>
                </a:lnTo>
                <a:lnTo>
                  <a:pt x="1563078" y="3896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28671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434007"/>
            <a:ext cx="4152265" cy="312420"/>
          </a:xfrm>
          <a:custGeom>
            <a:avLst/>
            <a:gdLst/>
            <a:ahLst/>
            <a:cxnLst/>
            <a:rect l="l" t="t" r="r" b="b"/>
            <a:pathLst>
              <a:path w="4152265" h="312419">
                <a:moveTo>
                  <a:pt x="0" y="312000"/>
                </a:moveTo>
                <a:lnTo>
                  <a:pt x="4152011" y="312000"/>
                </a:lnTo>
                <a:lnTo>
                  <a:pt x="4152011" y="0"/>
                </a:lnTo>
                <a:lnTo>
                  <a:pt x="0" y="0"/>
                </a:lnTo>
                <a:lnTo>
                  <a:pt x="0" y="31200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199306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5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4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10"/>
              <a:t>ПОЛОСТНЫЕ</a:t>
            </a:r>
            <a:r>
              <a:rPr dirty="0" spc="-105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0"/>
              <a:t>ДЕСНЕВОЙ</a:t>
            </a:r>
            <a:r>
              <a:rPr dirty="0" spc="110"/>
              <a:t> </a:t>
            </a:r>
            <a:r>
              <a:rPr dirty="0" spc="60"/>
              <a:t>ЭЛЕКТРОД</a:t>
            </a:r>
          </a:p>
          <a:p>
            <a:pPr marL="12700">
              <a:lnSpc>
                <a:spcPts val="1760"/>
              </a:lnSpc>
              <a:spcBef>
                <a:spcPts val="755"/>
              </a:spcBef>
            </a:pPr>
            <a:r>
              <a:rPr dirty="0" sz="1600" spc="80">
                <a:solidFill>
                  <a:srgbClr val="231F20"/>
                </a:solidFill>
              </a:rPr>
              <a:t>Электрод </a:t>
            </a:r>
            <a:r>
              <a:rPr dirty="0" sz="1600" spc="90">
                <a:solidFill>
                  <a:srgbClr val="231F20"/>
                </a:solidFill>
              </a:rPr>
              <a:t>предназначен </a:t>
            </a:r>
            <a:r>
              <a:rPr dirty="0" sz="1600" spc="75">
                <a:solidFill>
                  <a:srgbClr val="231F20"/>
                </a:solidFill>
              </a:rPr>
              <a:t>для </a:t>
            </a:r>
            <a:r>
              <a:rPr dirty="0" sz="1600" spc="90">
                <a:solidFill>
                  <a:srgbClr val="231F20"/>
                </a:solidFill>
              </a:rPr>
              <a:t>проведения </a:t>
            </a:r>
            <a:r>
              <a:rPr dirty="0" sz="1600" spc="80">
                <a:solidFill>
                  <a:srgbClr val="231F20"/>
                </a:solidFill>
              </a:rPr>
              <a:t>всех </a:t>
            </a:r>
            <a:r>
              <a:rPr dirty="0" sz="1600" spc="105">
                <a:solidFill>
                  <a:srgbClr val="231F20"/>
                </a:solidFill>
              </a:rPr>
              <a:t>видов</a:t>
            </a:r>
            <a:r>
              <a:rPr dirty="0" sz="1600" spc="345">
                <a:solidFill>
                  <a:srgbClr val="231F20"/>
                </a:solidFill>
              </a:rPr>
              <a:t> </a:t>
            </a:r>
            <a:r>
              <a:rPr dirty="0" sz="1600" spc="120">
                <a:solidFill>
                  <a:srgbClr val="231F20"/>
                </a:solidFill>
              </a:rPr>
              <a:t>низкочастотных</a:t>
            </a:r>
            <a:endParaRPr sz="1600"/>
          </a:p>
          <a:p>
            <a:pPr marL="12700">
              <a:lnSpc>
                <a:spcPts val="1760"/>
              </a:lnSpc>
            </a:pPr>
            <a:r>
              <a:rPr dirty="0" sz="1600" spc="100">
                <a:solidFill>
                  <a:srgbClr val="231F20"/>
                </a:solidFill>
              </a:rPr>
              <a:t>электротерапевтических </a:t>
            </a:r>
            <a:r>
              <a:rPr dirty="0" sz="1600" spc="90">
                <a:solidFill>
                  <a:srgbClr val="231F20"/>
                </a:solidFill>
              </a:rPr>
              <a:t>процедур </a:t>
            </a:r>
            <a:r>
              <a:rPr dirty="0" sz="1600" spc="55">
                <a:solidFill>
                  <a:srgbClr val="231F20"/>
                </a:solidFill>
              </a:rPr>
              <a:t>в </a:t>
            </a:r>
            <a:r>
              <a:rPr dirty="0" sz="1600" spc="90">
                <a:solidFill>
                  <a:srgbClr val="231F20"/>
                </a:solidFill>
              </a:rPr>
              <a:t>полости </a:t>
            </a:r>
            <a:r>
              <a:rPr dirty="0" sz="1600" spc="55">
                <a:solidFill>
                  <a:srgbClr val="231F20"/>
                </a:solidFill>
              </a:rPr>
              <a:t>рта. </a:t>
            </a:r>
            <a:r>
              <a:rPr dirty="0" sz="1600" spc="95">
                <a:solidFill>
                  <a:srgbClr val="231F20"/>
                </a:solidFill>
              </a:rPr>
              <a:t>Производится </a:t>
            </a:r>
            <a:r>
              <a:rPr dirty="0" sz="1600" spc="45">
                <a:solidFill>
                  <a:srgbClr val="231F20"/>
                </a:solidFill>
              </a:rPr>
              <a:t>на </a:t>
            </a:r>
            <a:r>
              <a:rPr dirty="0" sz="1600" spc="85">
                <a:solidFill>
                  <a:srgbClr val="231F20"/>
                </a:solidFill>
              </a:rPr>
              <a:t>основе </a:t>
            </a:r>
            <a:r>
              <a:rPr dirty="0" sz="1600" spc="114">
                <a:solidFill>
                  <a:srgbClr val="231F20"/>
                </a:solidFill>
              </a:rPr>
              <a:t> </a:t>
            </a:r>
            <a:r>
              <a:rPr dirty="0" sz="1600" spc="105">
                <a:solidFill>
                  <a:srgbClr val="231F20"/>
                </a:solidFill>
              </a:rPr>
              <a:t>бумаги.</a:t>
            </a:r>
            <a:endParaRPr sz="16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600" spc="40" b="1">
                <a:solidFill>
                  <a:srgbClr val="D2232A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55" b="1">
                <a:solidFill>
                  <a:srgbClr val="D2232A"/>
                </a:solidFill>
                <a:latin typeface="Arial Narrow"/>
                <a:cs typeface="Arial Narrow"/>
              </a:rPr>
              <a:t>имеет </a:t>
            </a:r>
            <a:r>
              <a:rPr dirty="0" sz="1600" spc="30" b="1">
                <a:solidFill>
                  <a:srgbClr val="D2232A"/>
                </a:solidFill>
                <a:latin typeface="Arial Narrow"/>
                <a:cs typeface="Arial Narrow"/>
              </a:rPr>
              <a:t>трёхслойную</a:t>
            </a:r>
            <a:r>
              <a:rPr dirty="0" sz="1600" spc="245" b="1">
                <a:solidFill>
                  <a:srgbClr val="D2232A"/>
                </a:solidFill>
                <a:latin typeface="Arial Narrow"/>
                <a:cs typeface="Arial Narrow"/>
              </a:rPr>
              <a:t> </a:t>
            </a:r>
            <a:r>
              <a:rPr dirty="0" sz="1600" spc="65" b="1">
                <a:solidFill>
                  <a:srgbClr val="D2232A"/>
                </a:solidFill>
                <a:latin typeface="Arial Narrow"/>
                <a:cs typeface="Arial Narrow"/>
              </a:rPr>
              <a:t>структуру: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760"/>
              </a:lnSpc>
              <a:spcBef>
                <a:spcPts val="245"/>
              </a:spcBef>
            </a:pPr>
            <a:r>
              <a:rPr dirty="0" sz="1600" spc="95">
                <a:solidFill>
                  <a:srgbClr val="231F20"/>
                </a:solidFill>
              </a:rPr>
              <a:t>гидрофильный </a:t>
            </a:r>
            <a:r>
              <a:rPr dirty="0" sz="1600" spc="114">
                <a:solidFill>
                  <a:srgbClr val="231F20"/>
                </a:solidFill>
              </a:rPr>
              <a:t>компонент </a:t>
            </a:r>
            <a:r>
              <a:rPr dirty="0" sz="1600" spc="75">
                <a:solidFill>
                  <a:srgbClr val="231F20"/>
                </a:solidFill>
              </a:rPr>
              <a:t>(белого</a:t>
            </a:r>
            <a:r>
              <a:rPr dirty="0" sz="1600" spc="125">
                <a:solidFill>
                  <a:srgbClr val="231F20"/>
                </a:solidFill>
              </a:rPr>
              <a:t> </a:t>
            </a:r>
            <a:r>
              <a:rPr dirty="0" sz="1600" spc="95">
                <a:solidFill>
                  <a:srgbClr val="231F20"/>
                </a:solidFill>
              </a:rPr>
              <a:t>цвета)</a:t>
            </a:r>
            <a:endParaRPr sz="1600"/>
          </a:p>
          <a:p>
            <a:pPr marL="12700">
              <a:lnSpc>
                <a:spcPts val="1600"/>
              </a:lnSpc>
            </a:pPr>
            <a:r>
              <a:rPr dirty="0" sz="1600" spc="105">
                <a:solidFill>
                  <a:srgbClr val="231F20"/>
                </a:solidFill>
              </a:rPr>
              <a:t>электропроводный </a:t>
            </a:r>
            <a:r>
              <a:rPr dirty="0" sz="1600" spc="75">
                <a:solidFill>
                  <a:srgbClr val="231F20"/>
                </a:solidFill>
              </a:rPr>
              <a:t>материал </a:t>
            </a:r>
            <a:r>
              <a:rPr dirty="0" sz="1600" spc="85">
                <a:solidFill>
                  <a:srgbClr val="231F20"/>
                </a:solidFill>
              </a:rPr>
              <a:t>(серого</a:t>
            </a:r>
            <a:r>
              <a:rPr dirty="0" sz="1600" spc="180">
                <a:solidFill>
                  <a:srgbClr val="231F20"/>
                </a:solidFill>
              </a:rPr>
              <a:t> </a:t>
            </a:r>
            <a:r>
              <a:rPr dirty="0" sz="1600" spc="95">
                <a:solidFill>
                  <a:srgbClr val="231F20"/>
                </a:solidFill>
              </a:rPr>
              <a:t>цвета)</a:t>
            </a:r>
            <a:endParaRPr sz="1600"/>
          </a:p>
          <a:p>
            <a:pPr marL="12700">
              <a:lnSpc>
                <a:spcPts val="1760"/>
              </a:lnSpc>
            </a:pPr>
            <a:r>
              <a:rPr dirty="0" sz="1600" spc="114">
                <a:solidFill>
                  <a:srgbClr val="231F20"/>
                </a:solidFill>
              </a:rPr>
              <a:t>наружный </a:t>
            </a:r>
            <a:r>
              <a:rPr dirty="0" sz="1600" spc="105">
                <a:solidFill>
                  <a:srgbClr val="231F20"/>
                </a:solidFill>
              </a:rPr>
              <a:t>токоизолирующий </a:t>
            </a:r>
            <a:r>
              <a:rPr dirty="0" sz="1600" spc="75">
                <a:solidFill>
                  <a:srgbClr val="231F20"/>
                </a:solidFill>
              </a:rPr>
              <a:t>слой</a:t>
            </a:r>
            <a:r>
              <a:rPr dirty="0" sz="1600" spc="180">
                <a:solidFill>
                  <a:srgbClr val="231F20"/>
                </a:solidFill>
              </a:rPr>
              <a:t> </a:t>
            </a:r>
            <a:r>
              <a:rPr dirty="0" sz="1600" spc="110">
                <a:solidFill>
                  <a:srgbClr val="231F20"/>
                </a:solidFill>
              </a:rPr>
              <a:t>(разноцветный)</a:t>
            </a:r>
            <a:endParaRPr sz="1600"/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 spc="80">
                <a:solidFill>
                  <a:srgbClr val="231F20"/>
                </a:solidFill>
              </a:rPr>
              <a:t>Электрод </a:t>
            </a:r>
            <a:r>
              <a:rPr dirty="0" sz="1600" spc="105">
                <a:solidFill>
                  <a:srgbClr val="231F20"/>
                </a:solidFill>
              </a:rPr>
              <a:t>упакован </a:t>
            </a:r>
            <a:r>
              <a:rPr dirty="0" sz="1600" spc="55">
                <a:solidFill>
                  <a:srgbClr val="231F20"/>
                </a:solidFill>
              </a:rPr>
              <a:t>в </a:t>
            </a:r>
            <a:r>
              <a:rPr dirty="0" sz="1600" spc="100">
                <a:solidFill>
                  <a:srgbClr val="231F20"/>
                </a:solidFill>
              </a:rPr>
              <a:t>герметичную </a:t>
            </a:r>
            <a:r>
              <a:rPr dirty="0" sz="1600" spc="120">
                <a:solidFill>
                  <a:srgbClr val="231F20"/>
                </a:solidFill>
              </a:rPr>
              <a:t>упаковку </a:t>
            </a:r>
            <a:r>
              <a:rPr dirty="0" sz="1600" spc="70">
                <a:solidFill>
                  <a:srgbClr val="231F20"/>
                </a:solidFill>
              </a:rPr>
              <a:t>по </a:t>
            </a:r>
            <a:r>
              <a:rPr dirty="0" sz="1600" spc="60">
                <a:solidFill>
                  <a:srgbClr val="231F20"/>
                </a:solidFill>
              </a:rPr>
              <a:t>10 </a:t>
            </a:r>
            <a:r>
              <a:rPr dirty="0" sz="1600" spc="85">
                <a:solidFill>
                  <a:srgbClr val="231F20"/>
                </a:solidFill>
              </a:rPr>
              <a:t>шт. </a:t>
            </a:r>
            <a:r>
              <a:rPr dirty="0" sz="1600" spc="20">
                <a:solidFill>
                  <a:srgbClr val="231F20"/>
                </a:solidFill>
              </a:rPr>
              <a:t>и </a:t>
            </a:r>
            <a:r>
              <a:rPr dirty="0" sz="1600" spc="155">
                <a:solidFill>
                  <a:srgbClr val="231F20"/>
                </a:solidFill>
              </a:rPr>
              <a:t> </a:t>
            </a:r>
            <a:r>
              <a:rPr dirty="0" sz="1600" spc="95">
                <a:solidFill>
                  <a:srgbClr val="231F20"/>
                </a:solidFill>
              </a:rPr>
              <a:t>стерилизован.</a:t>
            </a:r>
            <a:endParaRPr sz="1600"/>
          </a:p>
          <a:p>
            <a:pPr marL="12700" marR="5080">
              <a:lnSpc>
                <a:spcPts val="1500"/>
              </a:lnSpc>
              <a:spcBef>
                <a:spcPts val="545"/>
              </a:spcBef>
            </a:pPr>
            <a:r>
              <a:rPr dirty="0" sz="1400" spc="70">
                <a:solidFill>
                  <a:srgbClr val="231F20"/>
                </a:solidFill>
              </a:rPr>
              <a:t>Электрод </a:t>
            </a:r>
            <a:r>
              <a:rPr dirty="0" sz="1400" spc="65">
                <a:solidFill>
                  <a:srgbClr val="231F20"/>
                </a:solidFill>
              </a:rPr>
              <a:t>обладает </a:t>
            </a:r>
            <a:r>
              <a:rPr dirty="0" sz="1400" spc="105">
                <a:solidFill>
                  <a:srgbClr val="231F20"/>
                </a:solidFill>
              </a:rPr>
              <a:t>высокой </a:t>
            </a:r>
            <a:r>
              <a:rPr dirty="0" sz="1400" spc="95">
                <a:solidFill>
                  <a:srgbClr val="231F20"/>
                </a:solidFill>
              </a:rPr>
              <a:t>электропроводностью </a:t>
            </a:r>
            <a:r>
              <a:rPr dirty="0" sz="1400" spc="20">
                <a:solidFill>
                  <a:srgbClr val="231F20"/>
                </a:solidFill>
              </a:rPr>
              <a:t>и </a:t>
            </a:r>
            <a:r>
              <a:rPr dirty="0" sz="1400" spc="45">
                <a:solidFill>
                  <a:srgbClr val="231F20"/>
                </a:solidFill>
              </a:rPr>
              <a:t>в </a:t>
            </a:r>
            <a:r>
              <a:rPr dirty="0" sz="1400" spc="90">
                <a:solidFill>
                  <a:srgbClr val="231F20"/>
                </a:solidFill>
              </a:rPr>
              <a:t>смоченном </a:t>
            </a:r>
            <a:r>
              <a:rPr dirty="0" sz="1400" spc="85">
                <a:solidFill>
                  <a:srgbClr val="231F20"/>
                </a:solidFill>
              </a:rPr>
              <a:t>состоянии </a:t>
            </a:r>
            <a:r>
              <a:rPr dirty="0" sz="1400" spc="70">
                <a:solidFill>
                  <a:srgbClr val="231F20"/>
                </a:solidFill>
              </a:rPr>
              <a:t>хорошо прилегает  </a:t>
            </a:r>
            <a:r>
              <a:rPr dirty="0" sz="1400" spc="135">
                <a:solidFill>
                  <a:srgbClr val="231F20"/>
                </a:solidFill>
              </a:rPr>
              <a:t>к </a:t>
            </a:r>
            <a:r>
              <a:rPr dirty="0" sz="1400" spc="85">
                <a:solidFill>
                  <a:srgbClr val="231F20"/>
                </a:solidFill>
              </a:rPr>
              <a:t>слизистой десны </a:t>
            </a:r>
            <a:r>
              <a:rPr dirty="0" sz="1400" spc="65">
                <a:solidFill>
                  <a:srgbClr val="231F20"/>
                </a:solidFill>
              </a:rPr>
              <a:t>пациента, </a:t>
            </a:r>
            <a:r>
              <a:rPr dirty="0" sz="1400" spc="70">
                <a:solidFill>
                  <a:srgbClr val="231F20"/>
                </a:solidFill>
              </a:rPr>
              <a:t>что обеспечивает </a:t>
            </a:r>
            <a:r>
              <a:rPr dirty="0" sz="1400" spc="85">
                <a:solidFill>
                  <a:srgbClr val="231F20"/>
                </a:solidFill>
              </a:rPr>
              <a:t>комфортность </a:t>
            </a:r>
            <a:r>
              <a:rPr dirty="0" sz="1400" spc="70">
                <a:solidFill>
                  <a:srgbClr val="231F20"/>
                </a:solidFill>
              </a:rPr>
              <a:t>при </a:t>
            </a:r>
            <a:r>
              <a:rPr dirty="0" sz="1400" spc="80">
                <a:solidFill>
                  <a:srgbClr val="231F20"/>
                </a:solidFill>
              </a:rPr>
              <a:t>проведении </a:t>
            </a:r>
            <a:r>
              <a:rPr dirty="0" sz="1400" spc="85">
                <a:solidFill>
                  <a:srgbClr val="231F20"/>
                </a:solidFill>
              </a:rPr>
              <a:t> </a:t>
            </a:r>
            <a:r>
              <a:rPr dirty="0" sz="1400" spc="90">
                <a:solidFill>
                  <a:srgbClr val="231F20"/>
                </a:solidFill>
              </a:rPr>
              <a:t>процедуры.</a:t>
            </a:r>
            <a:endParaRPr sz="1400"/>
          </a:p>
          <a:p>
            <a:pPr marL="12700">
              <a:lnSpc>
                <a:spcPts val="1390"/>
              </a:lnSpc>
            </a:pPr>
            <a:r>
              <a:rPr dirty="0" sz="1400" spc="50">
                <a:solidFill>
                  <a:srgbClr val="231F20"/>
                </a:solidFill>
              </a:rPr>
              <a:t>При </a:t>
            </a:r>
            <a:r>
              <a:rPr dirty="0" sz="1400" spc="75">
                <a:solidFill>
                  <a:srgbClr val="231F20"/>
                </a:solidFill>
              </a:rPr>
              <a:t>необходимости, размер </a:t>
            </a:r>
            <a:r>
              <a:rPr dirty="0" sz="1400" spc="80">
                <a:solidFill>
                  <a:srgbClr val="231F20"/>
                </a:solidFill>
              </a:rPr>
              <a:t>электрода </a:t>
            </a:r>
            <a:r>
              <a:rPr dirty="0" sz="1400" spc="100">
                <a:solidFill>
                  <a:srgbClr val="231F20"/>
                </a:solidFill>
              </a:rPr>
              <a:t>может </a:t>
            </a:r>
            <a:r>
              <a:rPr dirty="0" sz="1400" spc="90">
                <a:solidFill>
                  <a:srgbClr val="231F20"/>
                </a:solidFill>
              </a:rPr>
              <a:t>быть </a:t>
            </a:r>
            <a:r>
              <a:rPr dirty="0" sz="1400" spc="80">
                <a:solidFill>
                  <a:srgbClr val="231F20"/>
                </a:solidFill>
              </a:rPr>
              <a:t>изменен </a:t>
            </a:r>
            <a:r>
              <a:rPr dirty="0" sz="1400" spc="70">
                <a:solidFill>
                  <a:srgbClr val="231F20"/>
                </a:solidFill>
              </a:rPr>
              <a:t>при </a:t>
            </a:r>
            <a:r>
              <a:rPr dirty="0" sz="1400" spc="90">
                <a:solidFill>
                  <a:srgbClr val="231F20"/>
                </a:solidFill>
              </a:rPr>
              <a:t>помощи</a:t>
            </a:r>
            <a:r>
              <a:rPr dirty="0" sz="1400" spc="490">
                <a:solidFill>
                  <a:srgbClr val="231F20"/>
                </a:solidFill>
              </a:rPr>
              <a:t> </a:t>
            </a:r>
            <a:r>
              <a:rPr dirty="0" sz="1400" spc="110">
                <a:solidFill>
                  <a:srgbClr val="231F20"/>
                </a:solidFill>
              </a:rPr>
              <a:t>ножниц.</a:t>
            </a:r>
            <a:endParaRPr sz="1400"/>
          </a:p>
          <a:p>
            <a:pPr marL="12700">
              <a:lnSpc>
                <a:spcPts val="1500"/>
              </a:lnSpc>
            </a:pPr>
            <a:r>
              <a:rPr dirty="0" sz="1400" spc="80">
                <a:solidFill>
                  <a:srgbClr val="231F20"/>
                </a:solidFill>
              </a:rPr>
              <a:t>Для </a:t>
            </a:r>
            <a:r>
              <a:rPr dirty="0" sz="1400" spc="90">
                <a:solidFill>
                  <a:srgbClr val="231F20"/>
                </a:solidFill>
              </a:rPr>
              <a:t>подключения </a:t>
            </a:r>
            <a:r>
              <a:rPr dirty="0" sz="1400" spc="80">
                <a:solidFill>
                  <a:srgbClr val="231F20"/>
                </a:solidFill>
              </a:rPr>
              <a:t>электрода </a:t>
            </a:r>
            <a:r>
              <a:rPr dirty="0" sz="1400" spc="135">
                <a:solidFill>
                  <a:srgbClr val="231F20"/>
                </a:solidFill>
              </a:rPr>
              <a:t>к </a:t>
            </a:r>
            <a:r>
              <a:rPr dirty="0" sz="1400" spc="75">
                <a:solidFill>
                  <a:srgbClr val="231F20"/>
                </a:solidFill>
              </a:rPr>
              <a:t>аппарату </a:t>
            </a:r>
            <a:r>
              <a:rPr dirty="0" sz="1400" spc="80">
                <a:solidFill>
                  <a:srgbClr val="231F20"/>
                </a:solidFill>
              </a:rPr>
              <a:t>используется </a:t>
            </a:r>
            <a:r>
              <a:rPr dirty="0" sz="1400" spc="60">
                <a:solidFill>
                  <a:srgbClr val="231F20"/>
                </a:solidFill>
              </a:rPr>
              <a:t>1-х </a:t>
            </a:r>
            <a:r>
              <a:rPr dirty="0" sz="1400" spc="110">
                <a:solidFill>
                  <a:srgbClr val="231F20"/>
                </a:solidFill>
              </a:rPr>
              <a:t>контактный </a:t>
            </a:r>
            <a:r>
              <a:rPr dirty="0" sz="1400" spc="55">
                <a:solidFill>
                  <a:srgbClr val="231F20"/>
                </a:solidFill>
              </a:rPr>
              <a:t>или </a:t>
            </a:r>
            <a:r>
              <a:rPr dirty="0" sz="1400" spc="60">
                <a:solidFill>
                  <a:srgbClr val="231F20"/>
                </a:solidFill>
              </a:rPr>
              <a:t>2-х</a:t>
            </a:r>
            <a:r>
              <a:rPr dirty="0" sz="1400" spc="434">
                <a:solidFill>
                  <a:srgbClr val="231F20"/>
                </a:solidFill>
              </a:rPr>
              <a:t> </a:t>
            </a:r>
            <a:r>
              <a:rPr dirty="0" sz="1400" spc="120">
                <a:solidFill>
                  <a:srgbClr val="231F20"/>
                </a:solidFill>
              </a:rPr>
              <a:t>контактный</a:t>
            </a:r>
            <a:endParaRPr sz="1400"/>
          </a:p>
          <a:p>
            <a:pPr marL="12700" marR="325755">
              <a:lnSpc>
                <a:spcPts val="1500"/>
              </a:lnSpc>
              <a:spcBef>
                <a:spcPts val="110"/>
              </a:spcBef>
            </a:pPr>
            <a:r>
              <a:rPr dirty="0" sz="1400" spc="85">
                <a:solidFill>
                  <a:srgbClr val="231F20"/>
                </a:solidFill>
              </a:rPr>
              <a:t>универсальный </a:t>
            </a:r>
            <a:r>
              <a:rPr dirty="0" sz="1400" spc="90">
                <a:solidFill>
                  <a:srgbClr val="231F20"/>
                </a:solidFill>
              </a:rPr>
              <a:t>токоподводящий </a:t>
            </a:r>
            <a:r>
              <a:rPr dirty="0" sz="1400" spc="80">
                <a:solidFill>
                  <a:srgbClr val="231F20"/>
                </a:solidFill>
              </a:rPr>
              <a:t>кабель. </a:t>
            </a:r>
            <a:r>
              <a:rPr dirty="0" sz="1400" spc="105">
                <a:solidFill>
                  <a:srgbClr val="231F20"/>
                </a:solidFill>
              </a:rPr>
              <a:t>Зажим </a:t>
            </a:r>
            <a:r>
              <a:rPr dirty="0" sz="1400" spc="75">
                <a:solidFill>
                  <a:srgbClr val="231F20"/>
                </a:solidFill>
              </a:rPr>
              <a:t>кабеля </a:t>
            </a:r>
            <a:r>
              <a:rPr dirty="0" sz="1400" spc="85">
                <a:solidFill>
                  <a:srgbClr val="231F20"/>
                </a:solidFill>
              </a:rPr>
              <a:t>электротерапевтического </a:t>
            </a:r>
            <a:r>
              <a:rPr dirty="0" sz="1400" spc="70">
                <a:solidFill>
                  <a:srgbClr val="231F20"/>
                </a:solidFill>
              </a:rPr>
              <a:t>аппарата  фиксируется </a:t>
            </a:r>
            <a:r>
              <a:rPr dirty="0" sz="1400" spc="40">
                <a:solidFill>
                  <a:srgbClr val="231F20"/>
                </a:solidFill>
              </a:rPr>
              <a:t>на </a:t>
            </a:r>
            <a:r>
              <a:rPr dirty="0" sz="1400" spc="90">
                <a:solidFill>
                  <a:srgbClr val="231F20"/>
                </a:solidFill>
              </a:rPr>
              <a:t>электропроводном</a:t>
            </a:r>
            <a:r>
              <a:rPr dirty="0" sz="1400" spc="235">
                <a:solidFill>
                  <a:srgbClr val="231F20"/>
                </a:solidFill>
              </a:rPr>
              <a:t> </a:t>
            </a:r>
            <a:r>
              <a:rPr dirty="0" sz="1400" spc="75">
                <a:solidFill>
                  <a:srgbClr val="231F20"/>
                </a:solidFill>
              </a:rPr>
              <a:t>слое.</a:t>
            </a:r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1133995" y="948004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86865" y="269220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86865" y="290101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86865" y="3100806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5" h="84455">
                <a:moveTo>
                  <a:pt x="0" y="83997"/>
                </a:moveTo>
                <a:lnTo>
                  <a:pt x="126276" y="83997"/>
                </a:lnTo>
                <a:lnTo>
                  <a:pt x="126276" y="0"/>
                </a:lnTo>
                <a:lnTo>
                  <a:pt x="0" y="0"/>
                </a:lnTo>
                <a:lnTo>
                  <a:pt x="0" y="8399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55559" y="4846401"/>
            <a:ext cx="2080069" cy="2533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53002" y="4876101"/>
            <a:ext cx="2006307" cy="25039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01003" y="4876101"/>
            <a:ext cx="2614841" cy="25039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33995" y="1449006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1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0357" y="4394100"/>
            <a:ext cx="4121645" cy="2517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001" y="1521002"/>
            <a:ext cx="6000115" cy="312420"/>
          </a:xfrm>
          <a:custGeom>
            <a:avLst/>
            <a:gdLst/>
            <a:ahLst/>
            <a:cxnLst/>
            <a:rect l="l" t="t" r="r" b="b"/>
            <a:pathLst>
              <a:path w="6000115" h="312419">
                <a:moveTo>
                  <a:pt x="0" y="312000"/>
                </a:moveTo>
                <a:lnTo>
                  <a:pt x="6000000" y="312000"/>
                </a:lnTo>
                <a:lnTo>
                  <a:pt x="6000000" y="0"/>
                </a:lnTo>
                <a:lnTo>
                  <a:pt x="0" y="0"/>
                </a:lnTo>
                <a:lnTo>
                  <a:pt x="0" y="31200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411" y="3505"/>
            <a:ext cx="1510425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360" y="3505"/>
            <a:ext cx="1415476" cy="755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308" y="3505"/>
            <a:ext cx="1363528" cy="755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9845" y="3505"/>
            <a:ext cx="1618077" cy="755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570355" cy="7560309"/>
          </a:xfrm>
          <a:custGeom>
            <a:avLst/>
            <a:gdLst/>
            <a:ahLst/>
            <a:cxnLst/>
            <a:rect l="l" t="t" r="r" b="b"/>
            <a:pathLst>
              <a:path w="1570355" h="7560309">
                <a:moveTo>
                  <a:pt x="1569885" y="0"/>
                </a:moveTo>
                <a:lnTo>
                  <a:pt x="1261935" y="0"/>
                </a:lnTo>
                <a:lnTo>
                  <a:pt x="124037" y="1660430"/>
                </a:lnTo>
                <a:lnTo>
                  <a:pt x="0" y="2057874"/>
                </a:lnTo>
                <a:lnTo>
                  <a:pt x="0" y="3234434"/>
                </a:lnTo>
                <a:lnTo>
                  <a:pt x="392110" y="1963782"/>
                </a:lnTo>
                <a:lnTo>
                  <a:pt x="1569885" y="0"/>
                </a:lnTo>
                <a:close/>
              </a:path>
              <a:path w="1570355" h="7560309">
                <a:moveTo>
                  <a:pt x="0" y="3853835"/>
                </a:moveTo>
                <a:lnTo>
                  <a:pt x="0" y="4825222"/>
                </a:lnTo>
                <a:lnTo>
                  <a:pt x="950922" y="7560005"/>
                </a:lnTo>
                <a:lnTo>
                  <a:pt x="1105898" y="7560005"/>
                </a:lnTo>
                <a:lnTo>
                  <a:pt x="196854" y="5093531"/>
                </a:lnTo>
                <a:lnTo>
                  <a:pt x="0" y="385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024" y="3505"/>
            <a:ext cx="1266114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7299" y="6740758"/>
            <a:ext cx="28321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25" i="1">
                <a:solidFill>
                  <a:srgbClr val="FFFFFF"/>
                </a:solidFill>
                <a:latin typeface="Garamond"/>
                <a:cs typeface="Garamond"/>
              </a:rPr>
              <a:t>9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0004" y="12"/>
            <a:ext cx="9132570" cy="608965"/>
          </a:xfrm>
          <a:custGeom>
            <a:avLst/>
            <a:gdLst/>
            <a:ahLst/>
            <a:cxnLst/>
            <a:rect l="l" t="t" r="r" b="b"/>
            <a:pathLst>
              <a:path w="9132570" h="608965">
                <a:moveTo>
                  <a:pt x="0" y="608596"/>
                </a:moveTo>
                <a:lnTo>
                  <a:pt x="9131998" y="608596"/>
                </a:lnTo>
                <a:lnTo>
                  <a:pt x="9131998" y="0"/>
                </a:lnTo>
                <a:lnTo>
                  <a:pt x="0" y="0"/>
                </a:lnTo>
                <a:lnTo>
                  <a:pt x="0" y="608596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18690" y="130289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20"/>
                </a:lnTo>
                <a:lnTo>
                  <a:pt x="413829" y="178485"/>
                </a:lnTo>
                <a:lnTo>
                  <a:pt x="418029" y="178485"/>
                </a:lnTo>
                <a:lnTo>
                  <a:pt x="418039" y="159296"/>
                </a:lnTo>
                <a:lnTo>
                  <a:pt x="187832" y="159296"/>
                </a:lnTo>
                <a:lnTo>
                  <a:pt x="187832" y="165"/>
                </a:lnTo>
                <a:lnTo>
                  <a:pt x="0" y="0"/>
                </a:lnTo>
                <a:close/>
              </a:path>
              <a:path w="418465" h="478790">
                <a:moveTo>
                  <a:pt x="418029" y="178485"/>
                </a:moveTo>
                <a:lnTo>
                  <a:pt x="413829" y="178485"/>
                </a:lnTo>
                <a:lnTo>
                  <a:pt x="65874" y="477583"/>
                </a:lnTo>
                <a:lnTo>
                  <a:pt x="411403" y="249491"/>
                </a:lnTo>
                <a:lnTo>
                  <a:pt x="417990" y="249491"/>
                </a:lnTo>
                <a:lnTo>
                  <a:pt x="418029" y="178485"/>
                </a:lnTo>
                <a:close/>
              </a:path>
              <a:path w="418465" h="478790">
                <a:moveTo>
                  <a:pt x="417990" y="249491"/>
                </a:moveTo>
                <a:lnTo>
                  <a:pt x="411403" y="249491"/>
                </a:lnTo>
                <a:lnTo>
                  <a:pt x="142862" y="477583"/>
                </a:lnTo>
                <a:lnTo>
                  <a:pt x="407111" y="322478"/>
                </a:lnTo>
                <a:lnTo>
                  <a:pt x="417951" y="322478"/>
                </a:lnTo>
                <a:lnTo>
                  <a:pt x="417990" y="249491"/>
                </a:lnTo>
                <a:close/>
              </a:path>
              <a:path w="418465" h="478790">
                <a:moveTo>
                  <a:pt x="417951" y="322478"/>
                </a:moveTo>
                <a:lnTo>
                  <a:pt x="407111" y="322478"/>
                </a:lnTo>
                <a:lnTo>
                  <a:pt x="216585" y="477583"/>
                </a:lnTo>
                <a:lnTo>
                  <a:pt x="414375" y="382651"/>
                </a:lnTo>
                <a:lnTo>
                  <a:pt x="417919" y="382651"/>
                </a:lnTo>
                <a:lnTo>
                  <a:pt x="417951" y="322478"/>
                </a:lnTo>
                <a:close/>
              </a:path>
              <a:path w="418465" h="478790">
                <a:moveTo>
                  <a:pt x="417919" y="382651"/>
                </a:moveTo>
                <a:lnTo>
                  <a:pt x="414375" y="382651"/>
                </a:lnTo>
                <a:lnTo>
                  <a:pt x="300139" y="477583"/>
                </a:lnTo>
                <a:lnTo>
                  <a:pt x="417868" y="477583"/>
                </a:lnTo>
                <a:lnTo>
                  <a:pt x="417919" y="382651"/>
                </a:lnTo>
                <a:close/>
              </a:path>
              <a:path w="418465" h="478790">
                <a:moveTo>
                  <a:pt x="418122" y="6057"/>
                </a:moveTo>
                <a:lnTo>
                  <a:pt x="187832" y="159296"/>
                </a:lnTo>
                <a:lnTo>
                  <a:pt x="418039" y="159296"/>
                </a:lnTo>
                <a:lnTo>
                  <a:pt x="418122" y="6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10816" y="121767"/>
            <a:ext cx="418465" cy="478790"/>
          </a:xfrm>
          <a:custGeom>
            <a:avLst/>
            <a:gdLst/>
            <a:ahLst/>
            <a:cxnLst/>
            <a:rect l="l" t="t" r="r" b="b"/>
            <a:pathLst>
              <a:path w="418465" h="478790">
                <a:moveTo>
                  <a:pt x="0" y="0"/>
                </a:moveTo>
                <a:lnTo>
                  <a:pt x="0" y="478332"/>
                </a:lnTo>
                <a:lnTo>
                  <a:pt x="418134" y="175374"/>
                </a:lnTo>
                <a:lnTo>
                  <a:pt x="418134" y="159296"/>
                </a:lnTo>
                <a:lnTo>
                  <a:pt x="187833" y="159296"/>
                </a:lnTo>
                <a:lnTo>
                  <a:pt x="187833" y="177"/>
                </a:lnTo>
                <a:lnTo>
                  <a:pt x="0" y="0"/>
                </a:lnTo>
                <a:close/>
              </a:path>
              <a:path w="418465" h="478790">
                <a:moveTo>
                  <a:pt x="418134" y="6057"/>
                </a:moveTo>
                <a:lnTo>
                  <a:pt x="187833" y="159296"/>
                </a:lnTo>
                <a:lnTo>
                  <a:pt x="418134" y="159296"/>
                </a:lnTo>
                <a:lnTo>
                  <a:pt x="418134" y="6057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76944" y="296773"/>
            <a:ext cx="352425" cy="302895"/>
          </a:xfrm>
          <a:custGeom>
            <a:avLst/>
            <a:gdLst/>
            <a:ahLst/>
            <a:cxnLst/>
            <a:rect l="l" t="t" r="r" b="b"/>
            <a:pathLst>
              <a:path w="352425" h="302895">
                <a:moveTo>
                  <a:pt x="352005" y="0"/>
                </a:moveTo>
                <a:lnTo>
                  <a:pt x="0" y="302577"/>
                </a:lnTo>
                <a:lnTo>
                  <a:pt x="352005" y="70231"/>
                </a:lnTo>
                <a:lnTo>
                  <a:pt x="352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53944" y="365772"/>
            <a:ext cx="275590" cy="233679"/>
          </a:xfrm>
          <a:custGeom>
            <a:avLst/>
            <a:gdLst/>
            <a:ahLst/>
            <a:cxnLst/>
            <a:rect l="l" t="t" r="r" b="b"/>
            <a:pathLst>
              <a:path w="275590" h="233679">
                <a:moveTo>
                  <a:pt x="275005" y="0"/>
                </a:moveTo>
                <a:lnTo>
                  <a:pt x="0" y="233578"/>
                </a:lnTo>
                <a:lnTo>
                  <a:pt x="275005" y="72148"/>
                </a:lnTo>
                <a:lnTo>
                  <a:pt x="275005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7655" y="435483"/>
            <a:ext cx="201295" cy="164465"/>
          </a:xfrm>
          <a:custGeom>
            <a:avLst/>
            <a:gdLst/>
            <a:ahLst/>
            <a:cxnLst/>
            <a:rect l="l" t="t" r="r" b="b"/>
            <a:pathLst>
              <a:path w="201295" h="164465">
                <a:moveTo>
                  <a:pt x="201282" y="0"/>
                </a:moveTo>
                <a:lnTo>
                  <a:pt x="0" y="163868"/>
                </a:lnTo>
                <a:lnTo>
                  <a:pt x="201282" y="67259"/>
                </a:lnTo>
                <a:lnTo>
                  <a:pt x="201282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11221" y="501523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09" h="98425">
                <a:moveTo>
                  <a:pt x="117729" y="0"/>
                </a:moveTo>
                <a:lnTo>
                  <a:pt x="0" y="97828"/>
                </a:lnTo>
                <a:lnTo>
                  <a:pt x="117729" y="97828"/>
                </a:lnTo>
                <a:lnTo>
                  <a:pt x="117729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47352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794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21100" y="122770"/>
            <a:ext cx="233679" cy="485775"/>
          </a:xfrm>
          <a:custGeom>
            <a:avLst/>
            <a:gdLst/>
            <a:ahLst/>
            <a:cxnLst/>
            <a:rect l="l" t="t" r="r" b="b"/>
            <a:pathLst>
              <a:path w="233679" h="485775">
                <a:moveTo>
                  <a:pt x="123952" y="388366"/>
                </a:moveTo>
                <a:lnTo>
                  <a:pt x="62572" y="388366"/>
                </a:lnTo>
                <a:lnTo>
                  <a:pt x="62572" y="485457"/>
                </a:lnTo>
                <a:lnTo>
                  <a:pt x="123952" y="485457"/>
                </a:lnTo>
                <a:lnTo>
                  <a:pt x="123952" y="388366"/>
                </a:lnTo>
                <a:close/>
              </a:path>
              <a:path w="233679" h="485775">
                <a:moveTo>
                  <a:pt x="233146" y="0"/>
                </a:moveTo>
                <a:lnTo>
                  <a:pt x="171767" y="0"/>
                </a:lnTo>
                <a:lnTo>
                  <a:pt x="171767" y="319011"/>
                </a:lnTo>
                <a:lnTo>
                  <a:pt x="0" y="319011"/>
                </a:lnTo>
                <a:lnTo>
                  <a:pt x="32461" y="388366"/>
                </a:lnTo>
                <a:lnTo>
                  <a:pt x="171767" y="388366"/>
                </a:lnTo>
                <a:lnTo>
                  <a:pt x="171767" y="485457"/>
                </a:lnTo>
                <a:lnTo>
                  <a:pt x="233146" y="485457"/>
                </a:lnTo>
                <a:lnTo>
                  <a:pt x="233146" y="0"/>
                </a:lnTo>
                <a:close/>
              </a:path>
              <a:path w="233679" h="485775">
                <a:moveTo>
                  <a:pt x="123952" y="0"/>
                </a:moveTo>
                <a:lnTo>
                  <a:pt x="62572" y="0"/>
                </a:lnTo>
                <a:lnTo>
                  <a:pt x="62572" y="319011"/>
                </a:lnTo>
                <a:lnTo>
                  <a:pt x="123952" y="319011"/>
                </a:lnTo>
                <a:lnTo>
                  <a:pt x="12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07359" y="98501"/>
            <a:ext cx="171450" cy="509905"/>
          </a:xfrm>
          <a:custGeom>
            <a:avLst/>
            <a:gdLst/>
            <a:ahLst/>
            <a:cxnLst/>
            <a:rect l="l" t="t" r="r" b="b"/>
            <a:pathLst>
              <a:path w="171450" h="509905">
                <a:moveTo>
                  <a:pt x="61379" y="24269"/>
                </a:moveTo>
                <a:lnTo>
                  <a:pt x="0" y="24269"/>
                </a:lnTo>
                <a:lnTo>
                  <a:pt x="0" y="509727"/>
                </a:lnTo>
                <a:lnTo>
                  <a:pt x="61379" y="509727"/>
                </a:lnTo>
                <a:lnTo>
                  <a:pt x="61379" y="287807"/>
                </a:lnTo>
                <a:lnTo>
                  <a:pt x="109791" y="208737"/>
                </a:lnTo>
                <a:lnTo>
                  <a:pt x="171170" y="208737"/>
                </a:lnTo>
                <a:lnTo>
                  <a:pt x="171170" y="174764"/>
                </a:lnTo>
                <a:lnTo>
                  <a:pt x="61379" y="174764"/>
                </a:lnTo>
                <a:lnTo>
                  <a:pt x="61379" y="24269"/>
                </a:lnTo>
                <a:close/>
              </a:path>
              <a:path w="171450" h="509905">
                <a:moveTo>
                  <a:pt x="171170" y="208737"/>
                </a:moveTo>
                <a:lnTo>
                  <a:pt x="109791" y="208737"/>
                </a:lnTo>
                <a:lnTo>
                  <a:pt x="109791" y="509727"/>
                </a:lnTo>
                <a:lnTo>
                  <a:pt x="171170" y="509727"/>
                </a:lnTo>
                <a:lnTo>
                  <a:pt x="171170" y="208737"/>
                </a:lnTo>
                <a:close/>
              </a:path>
              <a:path w="171450" h="509905">
                <a:moveTo>
                  <a:pt x="171170" y="0"/>
                </a:moveTo>
                <a:lnTo>
                  <a:pt x="61379" y="174764"/>
                </a:lnTo>
                <a:lnTo>
                  <a:pt x="171170" y="174764"/>
                </a:lnTo>
                <a:lnTo>
                  <a:pt x="17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07663" y="122770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6" y="269880"/>
                </a:lnTo>
                <a:lnTo>
                  <a:pt x="6425" y="312839"/>
                </a:lnTo>
                <a:lnTo>
                  <a:pt x="19767" y="366218"/>
                </a:lnTo>
                <a:lnTo>
                  <a:pt x="44580" y="425322"/>
                </a:lnTo>
                <a:lnTo>
                  <a:pt x="84404" y="485457"/>
                </a:lnTo>
                <a:lnTo>
                  <a:pt x="171767" y="485457"/>
                </a:lnTo>
                <a:lnTo>
                  <a:pt x="144735" y="458036"/>
                </a:lnTo>
                <a:lnTo>
                  <a:pt x="119015" y="425608"/>
                </a:lnTo>
                <a:lnTo>
                  <a:pt x="96215" y="388016"/>
                </a:lnTo>
                <a:lnTo>
                  <a:pt x="77939" y="345108"/>
                </a:lnTo>
                <a:lnTo>
                  <a:pt x="65796" y="296728"/>
                </a:lnTo>
                <a:lnTo>
                  <a:pt x="61391" y="242722"/>
                </a:lnTo>
                <a:lnTo>
                  <a:pt x="65632" y="189347"/>
                </a:lnTo>
                <a:lnTo>
                  <a:pt x="77414" y="141423"/>
                </a:lnTo>
                <a:lnTo>
                  <a:pt x="95329" y="98739"/>
                </a:lnTo>
                <a:lnTo>
                  <a:pt x="117966" y="61082"/>
                </a:lnTo>
                <a:lnTo>
                  <a:pt x="143915" y="28239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73182" y="122758"/>
            <a:ext cx="172085" cy="485775"/>
          </a:xfrm>
          <a:custGeom>
            <a:avLst/>
            <a:gdLst/>
            <a:ahLst/>
            <a:cxnLst/>
            <a:rect l="l" t="t" r="r" b="b"/>
            <a:pathLst>
              <a:path w="172084" h="485775">
                <a:moveTo>
                  <a:pt x="171767" y="0"/>
                </a:moveTo>
                <a:lnTo>
                  <a:pt x="83223" y="0"/>
                </a:lnTo>
                <a:lnTo>
                  <a:pt x="51681" y="45678"/>
                </a:lnTo>
                <a:lnTo>
                  <a:pt x="28180" y="94286"/>
                </a:lnTo>
                <a:lnTo>
                  <a:pt x="12129" y="144257"/>
                </a:lnTo>
                <a:lnTo>
                  <a:pt x="2933" y="194029"/>
                </a:lnTo>
                <a:lnTo>
                  <a:pt x="0" y="242036"/>
                </a:lnTo>
                <a:lnTo>
                  <a:pt x="1015" y="269880"/>
                </a:lnTo>
                <a:lnTo>
                  <a:pt x="6423" y="312839"/>
                </a:lnTo>
                <a:lnTo>
                  <a:pt x="19764" y="366218"/>
                </a:lnTo>
                <a:lnTo>
                  <a:pt x="44582" y="425322"/>
                </a:lnTo>
                <a:lnTo>
                  <a:pt x="84416" y="485457"/>
                </a:lnTo>
                <a:lnTo>
                  <a:pt x="171767" y="485457"/>
                </a:lnTo>
                <a:lnTo>
                  <a:pt x="144731" y="458036"/>
                </a:lnTo>
                <a:lnTo>
                  <a:pt x="119010" y="425608"/>
                </a:lnTo>
                <a:lnTo>
                  <a:pt x="96210" y="388018"/>
                </a:lnTo>
                <a:lnTo>
                  <a:pt x="77937" y="345112"/>
                </a:lnTo>
                <a:lnTo>
                  <a:pt x="65795" y="296735"/>
                </a:lnTo>
                <a:lnTo>
                  <a:pt x="61391" y="242735"/>
                </a:lnTo>
                <a:lnTo>
                  <a:pt x="65632" y="189354"/>
                </a:lnTo>
                <a:lnTo>
                  <a:pt x="77414" y="141427"/>
                </a:lnTo>
                <a:lnTo>
                  <a:pt x="95329" y="98740"/>
                </a:lnTo>
                <a:lnTo>
                  <a:pt x="117966" y="61082"/>
                </a:lnTo>
                <a:lnTo>
                  <a:pt x="143915" y="28240"/>
                </a:lnTo>
                <a:lnTo>
                  <a:pt x="17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78618" y="154787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62463" y="122758"/>
            <a:ext cx="124460" cy="486409"/>
          </a:xfrm>
          <a:custGeom>
            <a:avLst/>
            <a:gdLst/>
            <a:ahLst/>
            <a:cxnLst/>
            <a:rect l="l" t="t" r="r" b="b"/>
            <a:pathLst>
              <a:path w="124459" h="486409">
                <a:moveTo>
                  <a:pt x="0" y="0"/>
                </a:moveTo>
                <a:lnTo>
                  <a:pt x="124320" y="0"/>
                </a:lnTo>
                <a:lnTo>
                  <a:pt x="124345" y="485851"/>
                </a:lnTo>
                <a:lnTo>
                  <a:pt x="25" y="485838"/>
                </a:lnTo>
                <a:lnTo>
                  <a:pt x="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78618" y="46066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5" h="121920">
                <a:moveTo>
                  <a:pt x="87858" y="0"/>
                </a:moveTo>
                <a:lnTo>
                  <a:pt x="0" y="0"/>
                </a:lnTo>
                <a:lnTo>
                  <a:pt x="0" y="35394"/>
                </a:lnTo>
                <a:lnTo>
                  <a:pt x="51079" y="56045"/>
                </a:lnTo>
                <a:lnTo>
                  <a:pt x="66649" y="60617"/>
                </a:lnTo>
                <a:lnTo>
                  <a:pt x="66649" y="61061"/>
                </a:lnTo>
                <a:lnTo>
                  <a:pt x="51079" y="65633"/>
                </a:lnTo>
                <a:lnTo>
                  <a:pt x="0" y="86271"/>
                </a:lnTo>
                <a:lnTo>
                  <a:pt x="0" y="121665"/>
                </a:lnTo>
                <a:lnTo>
                  <a:pt x="87858" y="121665"/>
                </a:lnTo>
                <a:lnTo>
                  <a:pt x="87858" y="101015"/>
                </a:lnTo>
                <a:lnTo>
                  <a:pt x="12547" y="101015"/>
                </a:lnTo>
                <a:lnTo>
                  <a:pt x="12547" y="100583"/>
                </a:lnTo>
                <a:lnTo>
                  <a:pt x="25107" y="95859"/>
                </a:lnTo>
                <a:lnTo>
                  <a:pt x="87858" y="70789"/>
                </a:lnTo>
                <a:lnTo>
                  <a:pt x="87858" y="50888"/>
                </a:lnTo>
                <a:lnTo>
                  <a:pt x="25107" y="25806"/>
                </a:lnTo>
                <a:lnTo>
                  <a:pt x="12547" y="21094"/>
                </a:lnTo>
                <a:lnTo>
                  <a:pt x="12547" y="20650"/>
                </a:lnTo>
                <a:lnTo>
                  <a:pt x="87858" y="20650"/>
                </a:lnTo>
                <a:lnTo>
                  <a:pt x="87858" y="0"/>
                </a:lnTo>
                <a:close/>
              </a:path>
              <a:path w="88265" h="121920">
                <a:moveTo>
                  <a:pt x="87858" y="100723"/>
                </a:moveTo>
                <a:lnTo>
                  <a:pt x="26111" y="100723"/>
                </a:lnTo>
                <a:lnTo>
                  <a:pt x="12547" y="101015"/>
                </a:lnTo>
                <a:lnTo>
                  <a:pt x="87858" y="101015"/>
                </a:lnTo>
                <a:lnTo>
                  <a:pt x="87858" y="100723"/>
                </a:lnTo>
                <a:close/>
              </a:path>
              <a:path w="88265" h="121920">
                <a:moveTo>
                  <a:pt x="87858" y="20650"/>
                </a:moveTo>
                <a:lnTo>
                  <a:pt x="12547" y="20650"/>
                </a:lnTo>
                <a:lnTo>
                  <a:pt x="26111" y="20954"/>
                </a:lnTo>
                <a:lnTo>
                  <a:pt x="87858" y="20954"/>
                </a:lnTo>
                <a:lnTo>
                  <a:pt x="87858" y="2065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78618" y="321056"/>
            <a:ext cx="88265" cy="62230"/>
          </a:xfrm>
          <a:custGeom>
            <a:avLst/>
            <a:gdLst/>
            <a:ahLst/>
            <a:cxnLst/>
            <a:rect l="l" t="t" r="r" b="b"/>
            <a:pathLst>
              <a:path w="88265" h="62229">
                <a:moveTo>
                  <a:pt x="15570" y="0"/>
                </a:moveTo>
                <a:lnTo>
                  <a:pt x="0" y="0"/>
                </a:lnTo>
                <a:lnTo>
                  <a:pt x="0" y="61633"/>
                </a:lnTo>
                <a:lnTo>
                  <a:pt x="87858" y="61633"/>
                </a:lnTo>
                <a:lnTo>
                  <a:pt x="87858" y="40703"/>
                </a:lnTo>
                <a:lnTo>
                  <a:pt x="15570" y="40703"/>
                </a:lnTo>
                <a:lnTo>
                  <a:pt x="15570" y="0"/>
                </a:lnTo>
                <a:close/>
              </a:path>
              <a:path w="88265" h="62229">
                <a:moveTo>
                  <a:pt x="49822" y="3682"/>
                </a:moveTo>
                <a:lnTo>
                  <a:pt x="35394" y="3682"/>
                </a:lnTo>
                <a:lnTo>
                  <a:pt x="35394" y="40703"/>
                </a:lnTo>
                <a:lnTo>
                  <a:pt x="49822" y="40703"/>
                </a:lnTo>
                <a:lnTo>
                  <a:pt x="49822" y="3682"/>
                </a:lnTo>
                <a:close/>
              </a:path>
              <a:path w="88265" h="62229">
                <a:moveTo>
                  <a:pt x="87858" y="0"/>
                </a:moveTo>
                <a:lnTo>
                  <a:pt x="72288" y="0"/>
                </a:lnTo>
                <a:lnTo>
                  <a:pt x="72288" y="40703"/>
                </a:lnTo>
                <a:lnTo>
                  <a:pt x="87858" y="40703"/>
                </a:lnTo>
                <a:lnTo>
                  <a:pt x="8785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278618" y="149948"/>
            <a:ext cx="106680" cy="103505"/>
          </a:xfrm>
          <a:custGeom>
            <a:avLst/>
            <a:gdLst/>
            <a:ahLst/>
            <a:cxnLst/>
            <a:rect l="l" t="t" r="r" b="b"/>
            <a:pathLst>
              <a:path w="106679" h="103504">
                <a:moveTo>
                  <a:pt x="106299" y="0"/>
                </a:moveTo>
                <a:lnTo>
                  <a:pt x="72288" y="0"/>
                </a:lnTo>
                <a:lnTo>
                  <a:pt x="72288" y="11798"/>
                </a:lnTo>
                <a:lnTo>
                  <a:pt x="0" y="11798"/>
                </a:lnTo>
                <a:lnTo>
                  <a:pt x="0" y="79032"/>
                </a:lnTo>
                <a:lnTo>
                  <a:pt x="28105" y="79032"/>
                </a:lnTo>
                <a:lnTo>
                  <a:pt x="39666" y="79519"/>
                </a:lnTo>
                <a:lnTo>
                  <a:pt x="50568" y="81375"/>
                </a:lnTo>
                <a:lnTo>
                  <a:pt x="61284" y="85193"/>
                </a:lnTo>
                <a:lnTo>
                  <a:pt x="72288" y="91567"/>
                </a:lnTo>
                <a:lnTo>
                  <a:pt x="72288" y="103365"/>
                </a:lnTo>
                <a:lnTo>
                  <a:pt x="106299" y="103365"/>
                </a:lnTo>
                <a:lnTo>
                  <a:pt x="106299" y="82727"/>
                </a:lnTo>
                <a:lnTo>
                  <a:pt x="87858" y="82727"/>
                </a:lnTo>
                <a:lnTo>
                  <a:pt x="87858" y="20637"/>
                </a:lnTo>
                <a:lnTo>
                  <a:pt x="106299" y="20637"/>
                </a:lnTo>
                <a:lnTo>
                  <a:pt x="1062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94175" y="187515"/>
            <a:ext cx="57150" cy="37465"/>
          </a:xfrm>
          <a:custGeom>
            <a:avLst/>
            <a:gdLst/>
            <a:ahLst/>
            <a:cxnLst/>
            <a:rect l="l" t="t" r="r" b="b"/>
            <a:pathLst>
              <a:path w="57150" h="37464">
                <a:moveTo>
                  <a:pt x="56730" y="0"/>
                </a:moveTo>
                <a:lnTo>
                  <a:pt x="0" y="0"/>
                </a:lnTo>
                <a:lnTo>
                  <a:pt x="0" y="26390"/>
                </a:lnTo>
                <a:lnTo>
                  <a:pt x="12547" y="26390"/>
                </a:lnTo>
                <a:lnTo>
                  <a:pt x="24764" y="26722"/>
                </a:lnTo>
                <a:lnTo>
                  <a:pt x="35815" y="28160"/>
                </a:lnTo>
                <a:lnTo>
                  <a:pt x="46278" y="31368"/>
                </a:lnTo>
                <a:lnTo>
                  <a:pt x="56730" y="37007"/>
                </a:lnTo>
                <a:lnTo>
                  <a:pt x="56730" y="0"/>
                </a:lnTo>
                <a:close/>
              </a:path>
            </a:pathLst>
          </a:custGeom>
          <a:solidFill>
            <a:srgbClr val="005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781301" y="299580"/>
            <a:ext cx="357759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35">
                <a:solidFill>
                  <a:srgbClr val="FFFFFF"/>
                </a:solidFill>
                <a:latin typeface="Arial Narrow"/>
                <a:cs typeface="Arial Narrow"/>
              </a:rPr>
              <a:t>НИЗКОЧАСТОТНАЯ</a:t>
            </a:r>
            <a:r>
              <a:rPr dirty="0" sz="17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700" spc="25">
                <a:solidFill>
                  <a:srgbClr val="FFFFFF"/>
                </a:solidFill>
                <a:latin typeface="Arial Narrow"/>
                <a:cs typeface="Arial Narrow"/>
              </a:rPr>
              <a:t>ЭЛЕКТРОТЕРАПИЯ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225294" y="750252"/>
            <a:ext cx="6645275" cy="7804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10"/>
              <a:t>ПОЛОСТНЫЕ</a:t>
            </a:r>
            <a:r>
              <a:rPr dirty="0" spc="-105"/>
              <a:t> </a:t>
            </a:r>
            <a:r>
              <a:rPr dirty="0" spc="-120"/>
              <a:t>ЭЛЕКТРОДЫ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25294" y="1518704"/>
            <a:ext cx="7580630" cy="246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75">
                <a:solidFill>
                  <a:srgbClr val="FFFFFF"/>
                </a:solidFill>
                <a:latin typeface="Arial Narrow"/>
                <a:cs typeface="Arial Narrow"/>
              </a:rPr>
              <a:t>РЕКТАЛЬНО-ВАГИНАЛЬНЫЙ</a:t>
            </a:r>
            <a:r>
              <a:rPr dirty="0" sz="2000" spc="1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 Narrow"/>
                <a:cs typeface="Arial Narrow"/>
              </a:rPr>
              <a:t>ЭЛЕКТРОД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1760"/>
              </a:lnSpc>
              <a:spcBef>
                <a:spcPts val="755"/>
              </a:spcBef>
            </a:pP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предназначен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для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проведения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всех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видов</a:t>
            </a:r>
            <a:r>
              <a:rPr dirty="0" sz="1600" spc="34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20">
                <a:solidFill>
                  <a:srgbClr val="231F20"/>
                </a:solidFill>
                <a:latin typeface="Arial Narrow"/>
                <a:cs typeface="Arial Narrow"/>
              </a:rPr>
              <a:t>низкочастотных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760"/>
              </a:lnSpc>
            </a:pP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электротерапевтических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процедур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ректальной </a:t>
            </a:r>
            <a:r>
              <a:rPr dirty="0" sz="1600" spc="65">
                <a:solidFill>
                  <a:srgbClr val="231F20"/>
                </a:solidFill>
                <a:latin typeface="Arial Narrow"/>
                <a:cs typeface="Arial Narrow"/>
              </a:rPr>
              <a:t>или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вагинальной</a:t>
            </a:r>
            <a:r>
              <a:rPr dirty="0" sz="1600" spc="3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полостях.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760"/>
              </a:lnSpc>
              <a:spcBef>
                <a:spcPts val="245"/>
              </a:spcBef>
            </a:pPr>
            <a:r>
              <a:rPr dirty="0" sz="1600" spc="40" b="1">
                <a:solidFill>
                  <a:srgbClr val="D2232A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15" b="1">
                <a:solidFill>
                  <a:srgbClr val="D2232A"/>
                </a:solidFill>
                <a:latin typeface="Arial Narrow"/>
                <a:cs typeface="Arial Narrow"/>
              </a:rPr>
              <a:t>выполнен </a:t>
            </a:r>
            <a:r>
              <a:rPr dirty="0" sz="1600" spc="5" b="1">
                <a:solidFill>
                  <a:srgbClr val="D2232A"/>
                </a:solidFill>
                <a:latin typeface="Arial Narrow"/>
                <a:cs typeface="Arial Narrow"/>
              </a:rPr>
              <a:t>на </a:t>
            </a:r>
            <a:r>
              <a:rPr dirty="0" sz="1600" spc="20" b="1">
                <a:solidFill>
                  <a:srgbClr val="D2232A"/>
                </a:solidFill>
                <a:latin typeface="Arial Narrow"/>
                <a:cs typeface="Arial Narrow"/>
              </a:rPr>
              <a:t>основе </a:t>
            </a:r>
            <a:r>
              <a:rPr dirty="0" sz="1600" spc="35" b="1">
                <a:solidFill>
                  <a:srgbClr val="D2232A"/>
                </a:solidFill>
                <a:latin typeface="Arial Narrow"/>
                <a:cs typeface="Arial Narrow"/>
              </a:rPr>
              <a:t>ватного </a:t>
            </a:r>
            <a:r>
              <a:rPr dirty="0" sz="1600" spc="55" b="1">
                <a:solidFill>
                  <a:srgbClr val="D2232A"/>
                </a:solidFill>
                <a:latin typeface="Arial Narrow"/>
                <a:cs typeface="Arial Narrow"/>
              </a:rPr>
              <a:t>тампона, 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во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внутренней части </a:t>
            </a:r>
            <a:r>
              <a:rPr dirty="0" sz="1600" spc="42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которого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600"/>
              </a:lnSpc>
            </a:pPr>
            <a:r>
              <a:rPr dirty="0" sz="1600" spc="70">
                <a:solidFill>
                  <a:srgbClr val="231F20"/>
                </a:solidFill>
                <a:latin typeface="Arial Narrow"/>
                <a:cs typeface="Arial Narrow"/>
              </a:rPr>
              <a:t>по </a:t>
            </a: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всей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длине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проходит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электропроводный </a:t>
            </a:r>
            <a:r>
              <a:rPr dirty="0" sz="1600" spc="65">
                <a:solidFill>
                  <a:srgbClr val="231F20"/>
                </a:solidFill>
                <a:latin typeface="Arial Narrow"/>
                <a:cs typeface="Arial Narrow"/>
              </a:rPr>
              <a:t>шнур,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обеспечивающий</a:t>
            </a:r>
            <a:r>
              <a:rPr dirty="0" sz="1600" spc="50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равномерное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160"/>
              </a:spcBef>
            </a:pP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распределение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электрического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тока.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Внутри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электрода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проходит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эластичная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трубка  </a:t>
            </a:r>
            <a:r>
              <a:rPr dirty="0" sz="1600" spc="75">
                <a:solidFill>
                  <a:srgbClr val="231F20"/>
                </a:solidFill>
                <a:latin typeface="Arial Narrow"/>
                <a:cs typeface="Arial Narrow"/>
              </a:rPr>
              <a:t>для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смачивания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тампона </a:t>
            </a:r>
            <a:r>
              <a:rPr dirty="0" sz="1600" spc="110">
                <a:solidFill>
                  <a:srgbClr val="231F20"/>
                </a:solidFill>
                <a:latin typeface="Arial Narrow"/>
                <a:cs typeface="Arial Narrow"/>
              </a:rPr>
              <a:t>лекарственным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препаратом </a:t>
            </a:r>
            <a:r>
              <a:rPr dirty="0" sz="1600" spc="35">
                <a:solidFill>
                  <a:srgbClr val="231F20"/>
                </a:solidFill>
                <a:latin typeface="Arial Narrow"/>
                <a:cs typeface="Arial Narrow"/>
              </a:rPr>
              <a:t>с </a:t>
            </a:r>
            <a:r>
              <a:rPr dirty="0" sz="1600" spc="114">
                <a:solidFill>
                  <a:srgbClr val="231F20"/>
                </a:solidFill>
                <a:latin typeface="Arial Narrow"/>
                <a:cs typeface="Arial Narrow"/>
              </a:rPr>
              <a:t>помощью</a:t>
            </a:r>
            <a:r>
              <a:rPr dirty="0" sz="1600" spc="44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шприца.</a:t>
            </a:r>
            <a:endParaRPr sz="1600">
              <a:latin typeface="Arial Narrow"/>
              <a:cs typeface="Arial Narrow"/>
            </a:endParaRPr>
          </a:p>
          <a:p>
            <a:pPr marL="12700" marR="336550">
              <a:lnSpc>
                <a:spcPts val="1600"/>
              </a:lnSpc>
            </a:pP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размещен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аппликаторе,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представляющего </a:t>
            </a:r>
            <a:r>
              <a:rPr dirty="0" sz="1600" spc="85">
                <a:solidFill>
                  <a:srgbClr val="231F20"/>
                </a:solidFill>
                <a:latin typeface="Arial Narrow"/>
                <a:cs typeface="Arial Narrow"/>
              </a:rPr>
              <a:t>из </a:t>
            </a:r>
            <a:r>
              <a:rPr dirty="0" sz="1600" spc="60">
                <a:solidFill>
                  <a:srgbClr val="231F20"/>
                </a:solidFill>
                <a:latin typeface="Arial Narrow"/>
                <a:cs typeface="Arial Narrow"/>
              </a:rPr>
              <a:t>себя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систему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введения  </a:t>
            </a:r>
            <a:r>
              <a:rPr dirty="0" sz="1600" spc="90">
                <a:solidFill>
                  <a:srgbClr val="231F20"/>
                </a:solidFill>
                <a:latin typeface="Arial Narrow"/>
                <a:cs typeface="Arial Narrow"/>
              </a:rPr>
              <a:t>электрода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</a:t>
            </a:r>
            <a:r>
              <a:rPr dirty="0" sz="1600" spc="12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полость.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 spc="80">
                <a:solidFill>
                  <a:srgbClr val="231F20"/>
                </a:solidFill>
                <a:latin typeface="Arial Narrow"/>
                <a:cs typeface="Arial Narrow"/>
              </a:rPr>
              <a:t>Электрод </a:t>
            </a:r>
            <a:r>
              <a:rPr dirty="0" sz="1600" spc="105">
                <a:solidFill>
                  <a:srgbClr val="231F20"/>
                </a:solidFill>
                <a:latin typeface="Arial Narrow"/>
                <a:cs typeface="Arial Narrow"/>
              </a:rPr>
              <a:t>упакован </a:t>
            </a:r>
            <a:r>
              <a:rPr dirty="0" sz="1600" spc="55">
                <a:solidFill>
                  <a:srgbClr val="231F20"/>
                </a:solidFill>
                <a:latin typeface="Arial Narrow"/>
                <a:cs typeface="Arial Narrow"/>
              </a:rPr>
              <a:t>в </a:t>
            </a:r>
            <a:r>
              <a:rPr dirty="0" sz="1600" spc="100">
                <a:solidFill>
                  <a:srgbClr val="231F20"/>
                </a:solidFill>
                <a:latin typeface="Arial Narrow"/>
                <a:cs typeface="Arial Narrow"/>
              </a:rPr>
              <a:t>герметичную </a:t>
            </a:r>
            <a:r>
              <a:rPr dirty="0" sz="1600" spc="120">
                <a:solidFill>
                  <a:srgbClr val="231F20"/>
                </a:solidFill>
                <a:latin typeface="Arial Narrow"/>
                <a:cs typeface="Arial Narrow"/>
              </a:rPr>
              <a:t>упаковку </a:t>
            </a:r>
            <a:r>
              <a:rPr dirty="0" sz="1600" spc="2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dirty="0" sz="1600" spc="36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600" spc="95">
                <a:solidFill>
                  <a:srgbClr val="231F20"/>
                </a:solidFill>
                <a:latin typeface="Arial Narrow"/>
                <a:cs typeface="Arial Narrow"/>
              </a:rPr>
              <a:t>стерилизован.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29993" y="103501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25663" y="5411660"/>
            <a:ext cx="2349500" cy="62865"/>
          </a:xfrm>
          <a:custGeom>
            <a:avLst/>
            <a:gdLst/>
            <a:ahLst/>
            <a:cxnLst/>
            <a:rect l="l" t="t" r="r" b="b"/>
            <a:pathLst>
              <a:path w="2349500" h="62864">
                <a:moveTo>
                  <a:pt x="0" y="0"/>
                </a:moveTo>
                <a:lnTo>
                  <a:pt x="2349093" y="0"/>
                </a:lnTo>
                <a:lnTo>
                  <a:pt x="2349093" y="62636"/>
                </a:lnTo>
                <a:lnTo>
                  <a:pt x="0" y="6263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99602" y="5266791"/>
            <a:ext cx="1894839" cy="352425"/>
          </a:xfrm>
          <a:custGeom>
            <a:avLst/>
            <a:gdLst/>
            <a:ahLst/>
            <a:cxnLst/>
            <a:rect l="l" t="t" r="r" b="b"/>
            <a:pathLst>
              <a:path w="1894839" h="352425">
                <a:moveTo>
                  <a:pt x="0" y="0"/>
                </a:moveTo>
                <a:lnTo>
                  <a:pt x="1894255" y="0"/>
                </a:lnTo>
                <a:lnTo>
                  <a:pt x="1894255" y="352018"/>
                </a:lnTo>
                <a:lnTo>
                  <a:pt x="0" y="352018"/>
                </a:lnTo>
                <a:lnTo>
                  <a:pt x="0" y="0"/>
                </a:lnTo>
                <a:close/>
              </a:path>
            </a:pathLst>
          </a:custGeom>
          <a:ln w="2016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94327" y="5185765"/>
            <a:ext cx="1880870" cy="514350"/>
          </a:xfrm>
          <a:custGeom>
            <a:avLst/>
            <a:gdLst/>
            <a:ahLst/>
            <a:cxnLst/>
            <a:rect l="l" t="t" r="r" b="b"/>
            <a:pathLst>
              <a:path w="1880870" h="514350">
                <a:moveTo>
                  <a:pt x="0" y="0"/>
                </a:moveTo>
                <a:lnTo>
                  <a:pt x="1880311" y="0"/>
                </a:lnTo>
                <a:lnTo>
                  <a:pt x="1880311" y="514045"/>
                </a:lnTo>
                <a:lnTo>
                  <a:pt x="0" y="514045"/>
                </a:lnTo>
                <a:lnTo>
                  <a:pt x="0" y="0"/>
                </a:lnTo>
                <a:close/>
              </a:path>
            </a:pathLst>
          </a:custGeom>
          <a:ln w="2016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75832" y="5184508"/>
            <a:ext cx="255904" cy="511809"/>
          </a:xfrm>
          <a:custGeom>
            <a:avLst/>
            <a:gdLst/>
            <a:ahLst/>
            <a:cxnLst/>
            <a:rect l="l" t="t" r="r" b="b"/>
            <a:pathLst>
              <a:path w="255904" h="511810">
                <a:moveTo>
                  <a:pt x="0" y="0"/>
                </a:moveTo>
                <a:lnTo>
                  <a:pt x="45975" y="4120"/>
                </a:lnTo>
                <a:lnTo>
                  <a:pt x="89253" y="16002"/>
                </a:lnTo>
                <a:lnTo>
                  <a:pt x="129110" y="34920"/>
                </a:lnTo>
                <a:lnTo>
                  <a:pt x="164820" y="60154"/>
                </a:lnTo>
                <a:lnTo>
                  <a:pt x="195662" y="90981"/>
                </a:lnTo>
                <a:lnTo>
                  <a:pt x="220910" y="126678"/>
                </a:lnTo>
                <a:lnTo>
                  <a:pt x="239840" y="166522"/>
                </a:lnTo>
                <a:lnTo>
                  <a:pt x="251730" y="209792"/>
                </a:lnTo>
                <a:lnTo>
                  <a:pt x="255854" y="255765"/>
                </a:lnTo>
                <a:lnTo>
                  <a:pt x="251730" y="301733"/>
                </a:lnTo>
                <a:lnTo>
                  <a:pt x="239840" y="345007"/>
                </a:lnTo>
                <a:lnTo>
                  <a:pt x="220910" y="384860"/>
                </a:lnTo>
                <a:lnTo>
                  <a:pt x="195662" y="420570"/>
                </a:lnTo>
                <a:lnTo>
                  <a:pt x="164820" y="451411"/>
                </a:lnTo>
                <a:lnTo>
                  <a:pt x="129110" y="476660"/>
                </a:lnTo>
                <a:lnTo>
                  <a:pt x="89253" y="495592"/>
                </a:lnTo>
                <a:lnTo>
                  <a:pt x="45975" y="507482"/>
                </a:lnTo>
                <a:lnTo>
                  <a:pt x="0" y="511606"/>
                </a:lnTo>
                <a:lnTo>
                  <a:pt x="0" y="0"/>
                </a:lnTo>
                <a:close/>
              </a:path>
            </a:pathLst>
          </a:custGeom>
          <a:ln w="2016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12315" y="5573534"/>
            <a:ext cx="3715385" cy="0"/>
          </a:xfrm>
          <a:custGeom>
            <a:avLst/>
            <a:gdLst/>
            <a:ahLst/>
            <a:cxnLst/>
            <a:rect l="l" t="t" r="r" b="b"/>
            <a:pathLst>
              <a:path w="3715385" h="0">
                <a:moveTo>
                  <a:pt x="0" y="0"/>
                </a:moveTo>
                <a:lnTo>
                  <a:pt x="3714978" y="0"/>
                </a:lnTo>
              </a:path>
            </a:pathLst>
          </a:custGeom>
          <a:ln w="368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49788" y="5367121"/>
            <a:ext cx="1680845" cy="118110"/>
          </a:xfrm>
          <a:custGeom>
            <a:avLst/>
            <a:gdLst/>
            <a:ahLst/>
            <a:cxnLst/>
            <a:rect l="l" t="t" r="r" b="b"/>
            <a:pathLst>
              <a:path w="1680845" h="118110">
                <a:moveTo>
                  <a:pt x="0" y="93675"/>
                </a:moveTo>
                <a:lnTo>
                  <a:pt x="114642" y="0"/>
                </a:lnTo>
                <a:lnTo>
                  <a:pt x="251460" y="117640"/>
                </a:lnTo>
                <a:lnTo>
                  <a:pt x="396405" y="0"/>
                </a:lnTo>
                <a:lnTo>
                  <a:pt x="504685" y="117640"/>
                </a:lnTo>
                <a:lnTo>
                  <a:pt x="634428" y="0"/>
                </a:lnTo>
                <a:lnTo>
                  <a:pt x="737641" y="117640"/>
                </a:lnTo>
                <a:lnTo>
                  <a:pt x="877519" y="0"/>
                </a:lnTo>
                <a:lnTo>
                  <a:pt x="990854" y="117640"/>
                </a:lnTo>
                <a:lnTo>
                  <a:pt x="1135799" y="0"/>
                </a:lnTo>
                <a:lnTo>
                  <a:pt x="1244079" y="117640"/>
                </a:lnTo>
                <a:lnTo>
                  <a:pt x="1410639" y="0"/>
                </a:lnTo>
                <a:lnTo>
                  <a:pt x="1537258" y="117640"/>
                </a:lnTo>
                <a:lnTo>
                  <a:pt x="1680413" y="0"/>
                </a:lnTo>
              </a:path>
            </a:pathLst>
          </a:custGeom>
          <a:ln w="4034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59344" y="544300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007" y="0"/>
                </a:lnTo>
              </a:path>
            </a:pathLst>
          </a:custGeom>
          <a:ln w="368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35044" y="5219217"/>
            <a:ext cx="1793875" cy="446405"/>
          </a:xfrm>
          <a:custGeom>
            <a:avLst/>
            <a:gdLst/>
            <a:ahLst/>
            <a:cxnLst/>
            <a:rect l="l" t="t" r="r" b="b"/>
            <a:pathLst>
              <a:path w="1793875" h="446404">
                <a:moveTo>
                  <a:pt x="379869" y="11912"/>
                </a:moveTo>
                <a:lnTo>
                  <a:pt x="433650" y="11579"/>
                </a:lnTo>
                <a:lnTo>
                  <a:pt x="484831" y="10673"/>
                </a:lnTo>
                <a:lnTo>
                  <a:pt x="534061" y="9339"/>
                </a:lnTo>
                <a:lnTo>
                  <a:pt x="581990" y="7719"/>
                </a:lnTo>
                <a:lnTo>
                  <a:pt x="629268" y="5956"/>
                </a:lnTo>
                <a:lnTo>
                  <a:pt x="676546" y="4193"/>
                </a:lnTo>
                <a:lnTo>
                  <a:pt x="724473" y="2573"/>
                </a:lnTo>
                <a:lnTo>
                  <a:pt x="773699" y="1238"/>
                </a:lnTo>
                <a:lnTo>
                  <a:pt x="824874" y="333"/>
                </a:lnTo>
                <a:lnTo>
                  <a:pt x="878649" y="0"/>
                </a:lnTo>
                <a:lnTo>
                  <a:pt x="932768" y="198"/>
                </a:lnTo>
                <a:lnTo>
                  <a:pt x="984533" y="730"/>
                </a:lnTo>
                <a:lnTo>
                  <a:pt x="1034617" y="1501"/>
                </a:lnTo>
                <a:lnTo>
                  <a:pt x="1083692" y="2414"/>
                </a:lnTo>
                <a:lnTo>
                  <a:pt x="1132431" y="3376"/>
                </a:lnTo>
                <a:lnTo>
                  <a:pt x="1181506" y="4289"/>
                </a:lnTo>
                <a:lnTo>
                  <a:pt x="1231590" y="5060"/>
                </a:lnTo>
                <a:lnTo>
                  <a:pt x="1283355" y="5592"/>
                </a:lnTo>
                <a:lnTo>
                  <a:pt x="1337474" y="5791"/>
                </a:lnTo>
                <a:lnTo>
                  <a:pt x="1392058" y="5705"/>
                </a:lnTo>
                <a:lnTo>
                  <a:pt x="1438563" y="5491"/>
                </a:lnTo>
                <a:lnTo>
                  <a:pt x="1481029" y="5213"/>
                </a:lnTo>
                <a:lnTo>
                  <a:pt x="1523495" y="4935"/>
                </a:lnTo>
                <a:lnTo>
                  <a:pt x="1570000" y="4721"/>
                </a:lnTo>
                <a:lnTo>
                  <a:pt x="1624583" y="4635"/>
                </a:lnTo>
                <a:lnTo>
                  <a:pt x="1675383" y="11836"/>
                </a:lnTo>
                <a:lnTo>
                  <a:pt x="1721388" y="32205"/>
                </a:lnTo>
                <a:lnTo>
                  <a:pt x="1758868" y="63894"/>
                </a:lnTo>
                <a:lnTo>
                  <a:pt x="1784091" y="105053"/>
                </a:lnTo>
                <a:lnTo>
                  <a:pt x="1793328" y="153835"/>
                </a:lnTo>
                <a:lnTo>
                  <a:pt x="1793446" y="214449"/>
                </a:lnTo>
                <a:lnTo>
                  <a:pt x="1792405" y="269937"/>
                </a:lnTo>
                <a:lnTo>
                  <a:pt x="1788113" y="319209"/>
                </a:lnTo>
                <a:lnTo>
                  <a:pt x="1778477" y="361180"/>
                </a:lnTo>
                <a:lnTo>
                  <a:pt x="1734809" y="418867"/>
                </a:lnTo>
                <a:lnTo>
                  <a:pt x="1696592" y="432409"/>
                </a:lnTo>
                <a:lnTo>
                  <a:pt x="1651336" y="438818"/>
                </a:lnTo>
                <a:lnTo>
                  <a:pt x="1603091" y="442926"/>
                </a:lnTo>
                <a:lnTo>
                  <a:pt x="1552311" y="445147"/>
                </a:lnTo>
                <a:lnTo>
                  <a:pt x="1499447" y="445893"/>
                </a:lnTo>
                <a:lnTo>
                  <a:pt x="1444952" y="445578"/>
                </a:lnTo>
                <a:lnTo>
                  <a:pt x="1389279" y="444614"/>
                </a:lnTo>
                <a:lnTo>
                  <a:pt x="1332878" y="443415"/>
                </a:lnTo>
                <a:lnTo>
                  <a:pt x="1276204" y="442392"/>
                </a:lnTo>
                <a:lnTo>
                  <a:pt x="1219707" y="441959"/>
                </a:lnTo>
                <a:lnTo>
                  <a:pt x="1174471" y="441947"/>
                </a:lnTo>
                <a:lnTo>
                  <a:pt x="1124123" y="441915"/>
                </a:lnTo>
                <a:lnTo>
                  <a:pt x="1070124" y="441867"/>
                </a:lnTo>
                <a:lnTo>
                  <a:pt x="1013935" y="441811"/>
                </a:lnTo>
                <a:lnTo>
                  <a:pt x="957015" y="441752"/>
                </a:lnTo>
                <a:lnTo>
                  <a:pt x="900825" y="441696"/>
                </a:lnTo>
                <a:lnTo>
                  <a:pt x="846826" y="441649"/>
                </a:lnTo>
                <a:lnTo>
                  <a:pt x="796479" y="441616"/>
                </a:lnTo>
                <a:lnTo>
                  <a:pt x="751242" y="441604"/>
                </a:lnTo>
                <a:lnTo>
                  <a:pt x="699286" y="441354"/>
                </a:lnTo>
                <a:lnTo>
                  <a:pt x="649628" y="440674"/>
                </a:lnTo>
                <a:lnTo>
                  <a:pt x="601696" y="439673"/>
                </a:lnTo>
                <a:lnTo>
                  <a:pt x="554912" y="438457"/>
                </a:lnTo>
                <a:lnTo>
                  <a:pt x="508704" y="437133"/>
                </a:lnTo>
                <a:lnTo>
                  <a:pt x="462496" y="435810"/>
                </a:lnTo>
                <a:lnTo>
                  <a:pt x="415713" y="434594"/>
                </a:lnTo>
                <a:lnTo>
                  <a:pt x="367780" y="433593"/>
                </a:lnTo>
                <a:lnTo>
                  <a:pt x="318123" y="432913"/>
                </a:lnTo>
                <a:lnTo>
                  <a:pt x="266166" y="432663"/>
                </a:lnTo>
                <a:lnTo>
                  <a:pt x="211256" y="434404"/>
                </a:lnTo>
                <a:lnTo>
                  <a:pt x="157056" y="437876"/>
                </a:lnTo>
                <a:lnTo>
                  <a:pt x="105476" y="440457"/>
                </a:lnTo>
                <a:lnTo>
                  <a:pt x="58426" y="439522"/>
                </a:lnTo>
                <a:lnTo>
                  <a:pt x="17817" y="432447"/>
                </a:lnTo>
                <a:lnTo>
                  <a:pt x="7521" y="348907"/>
                </a:lnTo>
                <a:lnTo>
                  <a:pt x="3686" y="292137"/>
                </a:lnTo>
                <a:lnTo>
                  <a:pt x="1088" y="230897"/>
                </a:lnTo>
                <a:lnTo>
                  <a:pt x="0" y="169335"/>
                </a:lnTo>
                <a:lnTo>
                  <a:pt x="690" y="111598"/>
                </a:lnTo>
                <a:lnTo>
                  <a:pt x="3432" y="61835"/>
                </a:lnTo>
                <a:lnTo>
                  <a:pt x="25694" y="16781"/>
                </a:lnTo>
                <a:lnTo>
                  <a:pt x="97119" y="9770"/>
                </a:lnTo>
                <a:lnTo>
                  <a:pt x="146553" y="9061"/>
                </a:lnTo>
                <a:lnTo>
                  <a:pt x="201940" y="9476"/>
                </a:lnTo>
                <a:lnTo>
                  <a:pt x="260886" y="10459"/>
                </a:lnTo>
                <a:lnTo>
                  <a:pt x="320994" y="11456"/>
                </a:lnTo>
                <a:lnTo>
                  <a:pt x="379869" y="11912"/>
                </a:lnTo>
                <a:close/>
              </a:path>
            </a:pathLst>
          </a:custGeom>
          <a:ln w="1841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040534" y="5300954"/>
            <a:ext cx="2003425" cy="0"/>
          </a:xfrm>
          <a:custGeom>
            <a:avLst/>
            <a:gdLst/>
            <a:ahLst/>
            <a:cxnLst/>
            <a:rect l="l" t="t" r="r" b="b"/>
            <a:pathLst>
              <a:path w="2003425" h="0">
                <a:moveTo>
                  <a:pt x="0" y="0"/>
                </a:moveTo>
                <a:lnTo>
                  <a:pt x="2003005" y="0"/>
                </a:lnTo>
              </a:path>
            </a:pathLst>
          </a:custGeom>
          <a:ln w="1111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64399" y="5010394"/>
            <a:ext cx="876300" cy="290830"/>
          </a:xfrm>
          <a:custGeom>
            <a:avLst/>
            <a:gdLst/>
            <a:ahLst/>
            <a:cxnLst/>
            <a:rect l="l" t="t" r="r" b="b"/>
            <a:pathLst>
              <a:path w="876300" h="290829">
                <a:moveTo>
                  <a:pt x="0" y="42414"/>
                </a:moveTo>
                <a:lnTo>
                  <a:pt x="31256" y="21402"/>
                </a:lnTo>
                <a:lnTo>
                  <a:pt x="60682" y="7762"/>
                </a:lnTo>
                <a:lnTo>
                  <a:pt x="88394" y="844"/>
                </a:lnTo>
                <a:lnTo>
                  <a:pt x="114504" y="0"/>
                </a:lnTo>
                <a:lnTo>
                  <a:pt x="139129" y="4578"/>
                </a:lnTo>
                <a:lnTo>
                  <a:pt x="184381" y="27408"/>
                </a:lnTo>
                <a:lnTo>
                  <a:pt x="225066" y="64137"/>
                </a:lnTo>
                <a:lnTo>
                  <a:pt x="262103" y="109569"/>
                </a:lnTo>
                <a:lnTo>
                  <a:pt x="296410" y="158510"/>
                </a:lnTo>
                <a:lnTo>
                  <a:pt x="312826" y="182672"/>
                </a:lnTo>
                <a:lnTo>
                  <a:pt x="328904" y="205762"/>
                </a:lnTo>
                <a:lnTo>
                  <a:pt x="360503" y="246131"/>
                </a:lnTo>
                <a:lnTo>
                  <a:pt x="392126" y="274419"/>
                </a:lnTo>
                <a:lnTo>
                  <a:pt x="424691" y="285431"/>
                </a:lnTo>
                <a:lnTo>
                  <a:pt x="441613" y="282835"/>
                </a:lnTo>
                <a:lnTo>
                  <a:pt x="459115" y="273972"/>
                </a:lnTo>
                <a:lnTo>
                  <a:pt x="477311" y="258191"/>
                </a:lnTo>
                <a:lnTo>
                  <a:pt x="496316" y="234844"/>
                </a:lnTo>
                <a:lnTo>
                  <a:pt x="522959" y="202673"/>
                </a:lnTo>
                <a:lnTo>
                  <a:pt x="547293" y="182257"/>
                </a:lnTo>
                <a:lnTo>
                  <a:pt x="570064" y="172049"/>
                </a:lnTo>
                <a:lnTo>
                  <a:pt x="592020" y="170499"/>
                </a:lnTo>
                <a:lnTo>
                  <a:pt x="613906" y="176057"/>
                </a:lnTo>
                <a:lnTo>
                  <a:pt x="636470" y="187176"/>
                </a:lnTo>
                <a:lnTo>
                  <a:pt x="660458" y="202305"/>
                </a:lnTo>
                <a:lnTo>
                  <a:pt x="686619" y="219896"/>
                </a:lnTo>
                <a:lnTo>
                  <a:pt x="715697" y="238400"/>
                </a:lnTo>
                <a:lnTo>
                  <a:pt x="748441" y="256267"/>
                </a:lnTo>
                <a:lnTo>
                  <a:pt x="785598" y="271949"/>
                </a:lnTo>
                <a:lnTo>
                  <a:pt x="827913" y="283896"/>
                </a:lnTo>
                <a:lnTo>
                  <a:pt x="876134" y="290559"/>
                </a:lnTo>
              </a:path>
            </a:pathLst>
          </a:custGeom>
          <a:ln w="1111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86077" y="5443006"/>
            <a:ext cx="0" cy="1443355"/>
          </a:xfrm>
          <a:custGeom>
            <a:avLst/>
            <a:gdLst/>
            <a:ahLst/>
            <a:cxnLst/>
            <a:rect l="l" t="t" r="r" b="b"/>
            <a:pathLst>
              <a:path w="0" h="1443354">
                <a:moveTo>
                  <a:pt x="0" y="1443012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40966" y="5573536"/>
            <a:ext cx="0" cy="1026160"/>
          </a:xfrm>
          <a:custGeom>
            <a:avLst/>
            <a:gdLst/>
            <a:ahLst/>
            <a:cxnLst/>
            <a:rect l="l" t="t" r="r" b="b"/>
            <a:pathLst>
              <a:path w="0" h="1026159">
                <a:moveTo>
                  <a:pt x="0" y="1025994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214355" y="5411664"/>
            <a:ext cx="0" cy="880744"/>
          </a:xfrm>
          <a:custGeom>
            <a:avLst/>
            <a:gdLst/>
            <a:ahLst/>
            <a:cxnLst/>
            <a:rect l="l" t="t" r="r" b="b"/>
            <a:pathLst>
              <a:path w="0" h="880745">
                <a:moveTo>
                  <a:pt x="0" y="88038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75352" y="4808258"/>
            <a:ext cx="0" cy="502284"/>
          </a:xfrm>
          <a:custGeom>
            <a:avLst/>
            <a:gdLst/>
            <a:ahLst/>
            <a:cxnLst/>
            <a:rect l="l" t="t" r="r" b="b"/>
            <a:pathLst>
              <a:path w="0" h="502285">
                <a:moveTo>
                  <a:pt x="0" y="502221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317407" y="4808258"/>
            <a:ext cx="0" cy="633095"/>
          </a:xfrm>
          <a:custGeom>
            <a:avLst/>
            <a:gdLst/>
            <a:ahLst/>
            <a:cxnLst/>
            <a:rect l="l" t="t" r="r" b="b"/>
            <a:pathLst>
              <a:path w="0" h="633095">
                <a:moveTo>
                  <a:pt x="0" y="0"/>
                </a:moveTo>
                <a:lnTo>
                  <a:pt x="0" y="63275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68419" y="4442104"/>
            <a:ext cx="0" cy="732790"/>
          </a:xfrm>
          <a:custGeom>
            <a:avLst/>
            <a:gdLst/>
            <a:ahLst/>
            <a:cxnLst/>
            <a:rect l="l" t="t" r="r" b="b"/>
            <a:pathLst>
              <a:path w="0" h="732789">
                <a:moveTo>
                  <a:pt x="0" y="0"/>
                </a:moveTo>
                <a:lnTo>
                  <a:pt x="0" y="73232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49260" y="4433099"/>
            <a:ext cx="0" cy="612140"/>
          </a:xfrm>
          <a:custGeom>
            <a:avLst/>
            <a:gdLst/>
            <a:ahLst/>
            <a:cxnLst/>
            <a:rect l="l" t="t" r="r" b="b"/>
            <a:pathLst>
              <a:path w="0" h="612139">
                <a:moveTo>
                  <a:pt x="0" y="0"/>
                </a:moveTo>
                <a:lnTo>
                  <a:pt x="0" y="612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369910" y="4373346"/>
            <a:ext cx="194119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231F20"/>
                </a:solidFill>
                <a:latin typeface="Arial Narrow"/>
                <a:cs typeface="Arial Narrow"/>
              </a:rPr>
              <a:t>Нить </a:t>
            </a:r>
            <a:r>
              <a:rPr dirty="0" sz="1800" spc="-10">
                <a:solidFill>
                  <a:srgbClr val="231F20"/>
                </a:solidFill>
                <a:latin typeface="Arial Narrow"/>
                <a:cs typeface="Arial Narrow"/>
              </a:rPr>
              <a:t>для</a:t>
            </a:r>
            <a:r>
              <a:rPr dirty="0" sz="1800" spc="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извлечения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12779" y="4759223"/>
            <a:ext cx="141033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31F20"/>
                </a:solidFill>
                <a:latin typeface="Arial Narrow"/>
                <a:cs typeface="Arial Narrow"/>
              </a:rPr>
              <a:t>Ватный</a:t>
            </a: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30">
                <a:solidFill>
                  <a:srgbClr val="231F20"/>
                </a:solidFill>
                <a:latin typeface="Arial Narrow"/>
                <a:cs typeface="Arial Narrow"/>
              </a:rPr>
              <a:t>тампон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11802" y="4373346"/>
            <a:ext cx="108648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Аппликатор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40584" y="4727447"/>
            <a:ext cx="89471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Из</a:t>
            </a:r>
            <a:r>
              <a:rPr dirty="0" sz="1800" spc="0">
                <a:solidFill>
                  <a:srgbClr val="231F20"/>
                </a:solidFill>
                <a:latin typeface="Arial Narrow"/>
                <a:cs typeface="Arial Narrow"/>
              </a:rPr>
              <a:t>о</a:t>
            </a:r>
            <a:r>
              <a:rPr dirty="0" sz="1800" spc="15">
                <a:solidFill>
                  <a:srgbClr val="231F20"/>
                </a:solidFill>
                <a:latin typeface="Arial Narrow"/>
                <a:cs typeface="Arial Narrow"/>
              </a:rPr>
              <a:t>ляция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15554" y="6651802"/>
            <a:ext cx="2513330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231F20"/>
                </a:solidFill>
                <a:latin typeface="Arial Narrow"/>
                <a:cs typeface="Arial Narrow"/>
              </a:rPr>
              <a:t>Место </a:t>
            </a: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подключения</a:t>
            </a:r>
            <a:r>
              <a:rPr dirty="0" sz="1800" spc="10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 spc="20">
                <a:solidFill>
                  <a:srgbClr val="231F20"/>
                </a:solidFill>
                <a:latin typeface="Arial Narrow"/>
                <a:cs typeface="Arial Narrow"/>
              </a:rPr>
              <a:t>кабеля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87550" y="5870219"/>
            <a:ext cx="4465320" cy="78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0295" marR="354965">
              <a:lnSpc>
                <a:spcPts val="1800"/>
              </a:lnSpc>
            </a:pPr>
            <a:r>
              <a:rPr dirty="0" sz="1800" spc="-135">
                <a:solidFill>
                  <a:srgbClr val="231F20"/>
                </a:solidFill>
                <a:latin typeface="Arial Narrow"/>
                <a:cs typeface="Arial Narrow"/>
              </a:rPr>
              <a:t>Э</a:t>
            </a:r>
            <a:r>
              <a:rPr dirty="0" sz="1800" spc="-25">
                <a:solidFill>
                  <a:srgbClr val="231F20"/>
                </a:solidFill>
                <a:latin typeface="Arial Narrow"/>
                <a:cs typeface="Arial Narrow"/>
              </a:rPr>
              <a:t>ле</a:t>
            </a:r>
            <a:r>
              <a:rPr dirty="0" sz="1800" spc="45">
                <a:solidFill>
                  <a:srgbClr val="231F20"/>
                </a:solidFill>
                <a:latin typeface="Arial Narrow"/>
                <a:cs typeface="Arial Narrow"/>
              </a:rPr>
              <a:t>ктропров</a:t>
            </a:r>
            <a:r>
              <a:rPr dirty="0" sz="1800" spc="-15">
                <a:solidFill>
                  <a:srgbClr val="231F20"/>
                </a:solidFill>
                <a:latin typeface="Arial Narrow"/>
                <a:cs typeface="Arial Narrow"/>
              </a:rPr>
              <a:t>о</a:t>
            </a:r>
            <a:r>
              <a:rPr dirty="0" sz="1800" spc="45">
                <a:solidFill>
                  <a:srgbClr val="231F20"/>
                </a:solidFill>
                <a:latin typeface="Arial Narrow"/>
                <a:cs typeface="Arial Narrow"/>
              </a:rPr>
              <a:t>дный  </a:t>
            </a:r>
            <a:r>
              <a:rPr dirty="0" sz="1800">
                <a:solidFill>
                  <a:srgbClr val="231F20"/>
                </a:solidFill>
                <a:latin typeface="Arial Narrow"/>
                <a:cs typeface="Arial Narrow"/>
              </a:rPr>
              <a:t>материал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 spc="-15">
                <a:solidFill>
                  <a:srgbClr val="231F20"/>
                </a:solidFill>
                <a:latin typeface="Arial Narrow"/>
                <a:cs typeface="Arial Narrow"/>
              </a:rPr>
              <a:t>Катетер </a:t>
            </a:r>
            <a:r>
              <a:rPr dirty="0" sz="1800" spc="-10">
                <a:solidFill>
                  <a:srgbClr val="231F20"/>
                </a:solidFill>
                <a:latin typeface="Arial Narrow"/>
                <a:cs typeface="Arial Narrow"/>
              </a:rPr>
              <a:t>для </a:t>
            </a:r>
            <a:r>
              <a:rPr dirty="0" sz="1800" spc="10">
                <a:solidFill>
                  <a:srgbClr val="231F20"/>
                </a:solidFill>
                <a:latin typeface="Arial Narrow"/>
                <a:cs typeface="Arial Narrow"/>
              </a:rPr>
              <a:t>введения </a:t>
            </a:r>
            <a:r>
              <a:rPr dirty="0" sz="1800" spc="25">
                <a:solidFill>
                  <a:srgbClr val="231F20"/>
                </a:solidFill>
                <a:latin typeface="Arial Narrow"/>
                <a:cs typeface="Arial Narrow"/>
              </a:rPr>
              <a:t>лекарственного</a:t>
            </a:r>
            <a:r>
              <a:rPr dirty="0" sz="1800" spc="355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231F20"/>
                </a:solidFill>
                <a:latin typeface="Arial Narrow"/>
                <a:cs typeface="Arial Narrow"/>
              </a:rPr>
              <a:t>препарата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801774" y="1536014"/>
            <a:ext cx="244475" cy="282575"/>
          </a:xfrm>
          <a:custGeom>
            <a:avLst/>
            <a:gdLst/>
            <a:ahLst/>
            <a:cxnLst/>
            <a:rect l="l" t="t" r="r" b="b"/>
            <a:pathLst>
              <a:path w="244475" h="282575">
                <a:moveTo>
                  <a:pt x="0" y="0"/>
                </a:moveTo>
                <a:lnTo>
                  <a:pt x="0" y="281990"/>
                </a:lnTo>
                <a:lnTo>
                  <a:pt x="244220" y="14099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INISSMED_Present_06-2017.indd</dc:title>
  <dcterms:created xsi:type="dcterms:W3CDTF">2017-06-16T02:11:18Z</dcterms:created>
  <dcterms:modified xsi:type="dcterms:W3CDTF">2017-06-16T02:11:18Z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2017-06-16T00:00:00Z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2017-06-16T00:00:00Z</vt:filetime>
  </property>
</Properties>
</file>